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7" r:id="rId5"/>
    <p:sldId id="287" r:id="rId6"/>
    <p:sldId id="258" r:id="rId7"/>
    <p:sldId id="293" r:id="rId8"/>
    <p:sldId id="278" r:id="rId9"/>
    <p:sldId id="279" r:id="rId10"/>
    <p:sldId id="280" r:id="rId11"/>
    <p:sldId id="303" r:id="rId12"/>
    <p:sldId id="309" r:id="rId13"/>
    <p:sldId id="311" r:id="rId14"/>
    <p:sldId id="295" r:id="rId15"/>
    <p:sldId id="302" r:id="rId16"/>
    <p:sldId id="307" r:id="rId17"/>
    <p:sldId id="301" r:id="rId18"/>
    <p:sldId id="296" r:id="rId19"/>
    <p:sldId id="297" r:id="rId20"/>
    <p:sldId id="298" r:id="rId21"/>
    <p:sldId id="299" r:id="rId22"/>
    <p:sldId id="300" r:id="rId23"/>
    <p:sldId id="313" r:id="rId24"/>
    <p:sldId id="314" r:id="rId25"/>
    <p:sldId id="315" r:id="rId26"/>
    <p:sldId id="316" r:id="rId27"/>
    <p:sldId id="317" r:id="rId28"/>
    <p:sldId id="282" r:id="rId2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" initials="K" lastIdx="4" clrIdx="0">
    <p:extLst>
      <p:ext uri="{19B8F6BF-5375-455C-9EA6-DF929625EA0E}">
        <p15:presenceInfo xmlns:p15="http://schemas.microsoft.com/office/powerpoint/2012/main" userId="Karen" providerId="None"/>
      </p:ext>
    </p:extLst>
  </p:cmAuthor>
  <p:cmAuthor id="2" name="Jason William MacDonald" initials="JWM" lastIdx="2" clrIdx="1">
    <p:extLst>
      <p:ext uri="{19B8F6BF-5375-455C-9EA6-DF929625EA0E}">
        <p15:presenceInfo xmlns:p15="http://schemas.microsoft.com/office/powerpoint/2012/main" userId="Jason William MacDonal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6E0B4"/>
    <a:srgbClr val="1B9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0" autoAdjust="0"/>
  </p:normalViewPr>
  <p:slideViewPr>
    <p:cSldViewPr>
      <p:cViewPr varScale="1">
        <p:scale>
          <a:sx n="116" d="100"/>
          <a:sy n="116" d="100"/>
        </p:scale>
        <p:origin x="1056" y="11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2-03T06:59:17.146" idx="2">
    <p:pos x="10" y="10"/>
    <p:text>remove the yellow hatch and "not applicable" designation for this slide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12-03T12:33:58.448" idx="2">
    <p:pos x="10" y="10"/>
    <p:text>delineation is spelled wrong on legend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12-03T10:35:35.236" idx="1">
    <p:pos x="7500" y="240"/>
    <p:text>fix durations. also blurry. typos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2-03T07:20:08.724" idx="4">
    <p:pos x="10" y="10"/>
    <p:text>need to add cost of cut/fill and materials to summary table</p:text>
    <p:extLst>
      <p:ext uri="{C676402C-5697-4E1C-873F-D02D1690AC5C}">
        <p15:threadingInfo xmlns:p15="http://schemas.microsoft.com/office/powerpoint/2012/main" timeZoneBias="4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t>12/6/2018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12/6/2018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CF451E0C-8A5C-4618-BC52-AB853349DFB2}" type="datetime1">
              <a:rPr lang="en-US" smtClean="0"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B99D851A-53A2-4B1B-90F8-DAC58D796659}" type="datetime1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80FE562-3056-40EC-AC01-BD45FDFDDD99}" type="datetime1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576C2EF5-4829-4AC4-ABA4-1BEEE03E3AAA}" type="datetime1">
              <a:rPr lang="en-US" smtClean="0"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0659505E-A100-46CC-BD9F-EC750C0EAF15}" type="datetime1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6305C996-6537-472A-8E3B-2B596ACF64D2}" type="datetime1">
              <a:rPr lang="en-US" smtClean="0"/>
              <a:t>12/6/2018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5E1CE9A3-697D-4934-80E8-B90C4D34451B}" type="datetime1">
              <a:rPr lang="en-US" smtClean="0"/>
              <a:t>12/6/2018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1701417F-C847-48C6-BD13-88D339A1ACD5}" type="datetime1">
              <a:rPr lang="en-US" smtClean="0"/>
              <a:t>12/6/2018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B9B11F08-CB85-4135-B9D6-41E5E25EF2A1}" type="datetime1">
              <a:rPr lang="en-US" smtClean="0"/>
              <a:t>12/6/2018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CA2D6BFF-4201-43F1-8891-6C71AC8A63ED}" type="datetime1">
              <a:rPr lang="en-US" smtClean="0"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695F6A0A-D5B1-4D2F-BA28-BB4B0875FC2D}" type="datetime1">
              <a:rPr lang="en-US" smtClean="0"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10286998" cy="32004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GRAND CANYON UNIFIED SCHOOL DISTRICT</a:t>
            </a: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MASTER DRAINAGE PLAN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13" y="4038600"/>
            <a:ext cx="5333999" cy="838200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2"/>
                </a:solidFill>
              </a:rPr>
              <a:t>NORTHERN ARIZONA UNIVERSITY</a:t>
            </a:r>
          </a:p>
          <a:p>
            <a:r>
              <a:rPr lang="en-US" dirty="0">
                <a:solidFill>
                  <a:schemeClr val="tx2"/>
                </a:solidFill>
              </a:rPr>
              <a:t>CENE 486C – CAPSTONE PROJECT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5771784-CDBF-45D7-97C0-10F67307DA4C}"/>
              </a:ext>
            </a:extLst>
          </p:cNvPr>
          <p:cNvSpPr txBox="1">
            <a:spLocks/>
          </p:cNvSpPr>
          <p:nvPr/>
        </p:nvSpPr>
        <p:spPr>
          <a:xfrm>
            <a:off x="1293813" y="5562600"/>
            <a:ext cx="1981199" cy="99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600" dirty="0">
                <a:solidFill>
                  <a:schemeClr val="tx2"/>
                </a:solidFill>
              </a:rPr>
              <a:t>Sulaiman Alhabashi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solidFill>
                  <a:schemeClr val="tx2"/>
                </a:solidFill>
              </a:rPr>
              <a:t>Ahmed Alsahili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solidFill>
                  <a:schemeClr val="tx2"/>
                </a:solidFill>
              </a:rPr>
              <a:t>Sean </a:t>
            </a:r>
            <a:r>
              <a:rPr lang="en-US" sz="1600" dirty="0" smtClean="0">
                <a:solidFill>
                  <a:schemeClr val="tx2"/>
                </a:solidFill>
              </a:rPr>
              <a:t>Heckmann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solidFill>
                  <a:schemeClr val="tx2"/>
                </a:solidFill>
              </a:rPr>
              <a:t>Jason MacDonald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76200"/>
            <a:ext cx="1619476" cy="1819529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2412" y="6370637"/>
            <a:ext cx="2844059" cy="365125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3813" y="4685285"/>
            <a:ext cx="49529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Instructor: Mark Lamer, P.E.</a:t>
            </a:r>
          </a:p>
          <a:p>
            <a:pPr>
              <a:lnSpc>
                <a:spcPct val="90000"/>
              </a:lnSpc>
            </a:pPr>
            <a:r>
              <a:rPr lang="en-US" sz="1600" dirty="0" smtClean="0"/>
              <a:t>Technical Advisor: Jeffrey </a:t>
            </a:r>
            <a:r>
              <a:rPr lang="en-US" sz="1600" dirty="0" err="1" smtClean="0"/>
              <a:t>Heiderscheidt</a:t>
            </a:r>
            <a:r>
              <a:rPr lang="en-US" sz="1600" dirty="0" smtClean="0"/>
              <a:t>, Ph.D.</a:t>
            </a:r>
          </a:p>
          <a:p>
            <a:pPr>
              <a:lnSpc>
                <a:spcPct val="90000"/>
              </a:lnSpc>
            </a:pPr>
            <a:r>
              <a:rPr lang="en-US" sz="1600" dirty="0" smtClean="0"/>
              <a:t>Client: Ivan Landry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8489980" y="6183919"/>
            <a:ext cx="3505200" cy="37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2"/>
                </a:solidFill>
              </a:rPr>
              <a:t>December </a:t>
            </a:r>
            <a:r>
              <a:rPr lang="en-US" dirty="0" smtClean="0">
                <a:solidFill>
                  <a:schemeClr val="tx2"/>
                </a:solidFill>
              </a:rPr>
              <a:t>7, </a:t>
            </a:r>
            <a:r>
              <a:rPr lang="en-US" dirty="0">
                <a:solidFill>
                  <a:schemeClr val="tx2"/>
                </a:solidFill>
              </a:rPr>
              <a:t>2018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206309" y="621303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41226" y="3144367"/>
            <a:ext cx="5347599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 </a:t>
            </a:r>
            <a:r>
              <a:rPr lang="en-US" sz="11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13: </a:t>
            </a: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FlowMaster cross section for </a:t>
            </a:r>
            <a:r>
              <a:rPr lang="en-US" sz="11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right upstream of Problem </a:t>
            </a: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 </a:t>
            </a:r>
            <a:r>
              <a:rPr lang="en-US" sz="11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 </a:t>
            </a:r>
            <a:r>
              <a:rPr lang="en-US" sz="11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channel </a:t>
            </a: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[6]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AFF5A49-E7C1-48B4-AA7F-AB0D8B3C7995}"/>
              </a:ext>
            </a:extLst>
          </p:cNvPr>
          <p:cNvSpPr txBox="1">
            <a:spLocks/>
          </p:cNvSpPr>
          <p:nvPr/>
        </p:nvSpPr>
        <p:spPr>
          <a:xfrm>
            <a:off x="-56782" y="10028"/>
            <a:ext cx="686430" cy="6858000"/>
          </a:xfrm>
          <a:prstGeom prst="rect">
            <a:avLst/>
          </a:prstGeom>
        </p:spPr>
        <p:txBody>
          <a:bodyPr vert="wordArtVert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EXISTING </a:t>
            </a:r>
            <a:r>
              <a:rPr lang="en-US" sz="2400" b="1" dirty="0" smtClean="0"/>
              <a:t>CHANNEL</a:t>
            </a:r>
          </a:p>
          <a:p>
            <a:pPr algn="ctr"/>
            <a:r>
              <a:rPr lang="en-US" sz="2400" b="1" dirty="0" smtClean="0"/>
              <a:t>HYDRAULICS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702270"/>
              </p:ext>
            </p:extLst>
          </p:nvPr>
        </p:nvGraphicFramePr>
        <p:xfrm>
          <a:off x="750352" y="3995540"/>
          <a:ext cx="5988568" cy="2762194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915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0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49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7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6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Cross Section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Velocity (ft/s)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Flow Type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Depth</a:t>
                      </a:r>
                      <a:r>
                        <a:rPr lang="en-US" sz="1600" baseline="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to Floodplain </a:t>
                      </a:r>
                      <a:r>
                        <a:rPr lang="en-US" sz="160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(</a:t>
                      </a:r>
                      <a:r>
                        <a:rPr lang="en-US" sz="1600" dirty="0" err="1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ft</a:t>
                      </a: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6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Left-hand </a:t>
                      </a:r>
                      <a:r>
                        <a:rPr lang="en-US" sz="16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channel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5.44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Supercritical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0.4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Right-hand</a:t>
                      </a:r>
                      <a:r>
                        <a:rPr lang="en-US" sz="1600" baseline="0" dirty="0" smtClean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channel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5.45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Supercritical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0.2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59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Combined </a:t>
                      </a:r>
                      <a:r>
                        <a:rPr lang="en-US" sz="1600" dirty="0" smtClean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section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6.81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Supercritical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0.5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70012" y="3721042"/>
            <a:ext cx="1218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0574" y="3144367"/>
            <a:ext cx="61969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 </a:t>
            </a:r>
            <a:r>
              <a:rPr lang="en-US" sz="11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12: </a:t>
            </a:r>
            <a:r>
              <a:rPr lang="en-US" sz="11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FlowMaster</a:t>
            </a: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cross section </a:t>
            </a:r>
            <a:r>
              <a:rPr lang="en-US" sz="11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left upstream of </a:t>
            </a: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 Area </a:t>
            </a:r>
            <a:r>
              <a:rPr lang="en-US" sz="11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 </a:t>
            </a: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channel 50 year recurrence [6] 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10231" y="6514850"/>
            <a:ext cx="5429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 </a:t>
            </a:r>
            <a:r>
              <a:rPr lang="en-US" sz="11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14: </a:t>
            </a:r>
            <a:r>
              <a:rPr lang="en-US" sz="11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FlowMaster</a:t>
            </a: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cross section </a:t>
            </a:r>
            <a:r>
              <a:rPr lang="en-US" sz="11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combined downstream section of </a:t>
            </a: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 </a:t>
            </a:r>
            <a:r>
              <a:rPr lang="en-US" sz="11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 B channel </a:t>
            </a: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year recurrence [6] 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0574" y="3776275"/>
            <a:ext cx="6265409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</a:t>
            </a:r>
            <a:r>
              <a:rPr lang="en-US" sz="11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7: </a:t>
            </a: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of </a:t>
            </a: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results of problem Area </a:t>
            </a: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cross sections</a:t>
            </a:r>
            <a:endParaRPr lang="en-US" sz="11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04" y="102605"/>
            <a:ext cx="4867162" cy="30660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154141"/>
            <a:ext cx="5044089" cy="29717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04" y="3373817"/>
            <a:ext cx="4867162" cy="314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2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66212" y="638451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93812" y="6384516"/>
            <a:ext cx="622379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 </a:t>
            </a: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15: Location and inventory of existing culverts. [3</a:t>
            </a: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F8BF3E-8842-4FA2-AF71-8081345DDE57}"/>
              </a:ext>
            </a:extLst>
          </p:cNvPr>
          <p:cNvSpPr txBox="1">
            <a:spLocks/>
          </p:cNvSpPr>
          <p:nvPr/>
        </p:nvSpPr>
        <p:spPr>
          <a:xfrm>
            <a:off x="150812" y="0"/>
            <a:ext cx="609599" cy="6858000"/>
          </a:xfrm>
          <a:prstGeom prst="rect">
            <a:avLst/>
          </a:prstGeom>
        </p:spPr>
        <p:txBody>
          <a:bodyPr vert="wordArtVert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/>
              <a:t>EXISTING CULVERTS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224" y="65255"/>
            <a:ext cx="9601200" cy="631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1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18612" y="6356350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F8BF3E-8842-4FA2-AF71-8081345DDE57}"/>
              </a:ext>
            </a:extLst>
          </p:cNvPr>
          <p:cNvSpPr txBox="1">
            <a:spLocks/>
          </p:cNvSpPr>
          <p:nvPr/>
        </p:nvSpPr>
        <p:spPr>
          <a:xfrm>
            <a:off x="150812" y="0"/>
            <a:ext cx="609599" cy="6858000"/>
          </a:xfrm>
          <a:prstGeom prst="rect">
            <a:avLst/>
          </a:prstGeom>
        </p:spPr>
        <p:txBody>
          <a:bodyPr vert="wordArtVert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/>
              <a:t>EXISTING CULVERTS</a:t>
            </a:r>
            <a:endParaRPr lang="en-US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2"/>
          <a:stretch/>
        </p:blipFill>
        <p:spPr>
          <a:xfrm>
            <a:off x="1316749" y="2746233"/>
            <a:ext cx="4678524" cy="37926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3"/>
          <a:stretch/>
        </p:blipFill>
        <p:spPr>
          <a:xfrm>
            <a:off x="6704012" y="2726106"/>
            <a:ext cx="4706292" cy="37926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5212" y="6518786"/>
            <a:ext cx="51816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 </a:t>
            </a: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16: Downstream velocity performance curves for Culvert 5. [7] </a:t>
            </a:r>
            <a:endParaRPr lang="en-US" sz="14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1612" y="6518786"/>
            <a:ext cx="51816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 </a:t>
            </a: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17: Headwater elevation performance curves for Culvert 5. [7] </a:t>
            </a:r>
            <a:endParaRPr lang="en-US" sz="14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9012" y="491930"/>
            <a:ext cx="1034509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699268"/>
              </p:ext>
            </p:extLst>
          </p:nvPr>
        </p:nvGraphicFramePr>
        <p:xfrm>
          <a:off x="1252918" y="267448"/>
          <a:ext cx="7035781" cy="23774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997181">
                  <a:extLst>
                    <a:ext uri="{9D8B030D-6E8A-4147-A177-3AD203B41FA5}">
                      <a16:colId xmlns:a16="http://schemas.microsoft.com/office/drawing/2014/main" val="1204741526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3120436498"/>
                    </a:ext>
                  </a:extLst>
                </a:gridCol>
              </a:tblGrid>
              <a:tr h="32937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 Headwater Elevation: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foot above Upstream Invert Elevation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299443"/>
                  </a:ext>
                </a:extLst>
              </a:tr>
              <a:tr h="33394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 Height of Culvert: 	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feet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7777198"/>
                  </a:ext>
                </a:extLst>
              </a:tr>
              <a:tr h="33394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Minimum Velocity in Culvert:	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feet/sec [4]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409763"/>
                  </a:ext>
                </a:extLst>
              </a:tr>
              <a:tr h="33394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 Velocity in Culvert:	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feet/sec [4]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351295"/>
                  </a:ext>
                </a:extLst>
              </a:tr>
              <a:tr h="33394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Allowable Velocity in Channel: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feet/sec [4]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70498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 year Discharge: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5.38 ft</a:t>
                      </a:r>
                      <a:r>
                        <a:rPr lang="en-US" sz="16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/sec</a:t>
                      </a:r>
                      <a:endParaRPr lang="en-US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066205"/>
                  </a:ext>
                </a:extLst>
              </a:tr>
              <a:tr h="2173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 year Discharge:	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7.20 ft</a:t>
                      </a:r>
                      <a:r>
                        <a:rPr lang="en-US" sz="16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/sec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050776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141410" y="53873"/>
            <a:ext cx="640080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</a:t>
            </a: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8: </a:t>
            </a: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for hydraulic analysis of existing and proposed culverts.  </a:t>
            </a:r>
            <a:endParaRPr lang="en-US" sz="14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206" y="1050976"/>
            <a:ext cx="2794327" cy="90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8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6F8BF3E-8842-4FA2-AF71-8081345DDE57}"/>
              </a:ext>
            </a:extLst>
          </p:cNvPr>
          <p:cNvSpPr txBox="1">
            <a:spLocks/>
          </p:cNvSpPr>
          <p:nvPr/>
        </p:nvSpPr>
        <p:spPr>
          <a:xfrm>
            <a:off x="150812" y="0"/>
            <a:ext cx="609599" cy="6858000"/>
          </a:xfrm>
          <a:prstGeom prst="rect">
            <a:avLst/>
          </a:prstGeom>
        </p:spPr>
        <p:txBody>
          <a:bodyPr vert="wordArtVert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/>
              <a:t>EXISTING CULVERTS</a:t>
            </a:r>
            <a:endParaRPr lang="en-US" sz="2400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433910"/>
              </p:ext>
            </p:extLst>
          </p:nvPr>
        </p:nvGraphicFramePr>
        <p:xfrm>
          <a:off x="1751012" y="762000"/>
          <a:ext cx="9296401" cy="5275760"/>
        </p:xfrm>
        <a:graphic>
          <a:graphicData uri="http://schemas.openxmlformats.org/drawingml/2006/table">
            <a:tbl>
              <a:tblPr/>
              <a:tblGrid>
                <a:gridCol w="1806158">
                  <a:extLst>
                    <a:ext uri="{9D8B030D-6E8A-4147-A177-3AD203B41FA5}">
                      <a16:colId xmlns:a16="http://schemas.microsoft.com/office/drawing/2014/main" val="2851794175"/>
                    </a:ext>
                  </a:extLst>
                </a:gridCol>
                <a:gridCol w="1806158">
                  <a:extLst>
                    <a:ext uri="{9D8B030D-6E8A-4147-A177-3AD203B41FA5}">
                      <a16:colId xmlns:a16="http://schemas.microsoft.com/office/drawing/2014/main" val="1693006164"/>
                    </a:ext>
                  </a:extLst>
                </a:gridCol>
                <a:gridCol w="1731787">
                  <a:extLst>
                    <a:ext uri="{9D8B030D-6E8A-4147-A177-3AD203B41FA5}">
                      <a16:colId xmlns:a16="http://schemas.microsoft.com/office/drawing/2014/main" val="367794308"/>
                    </a:ext>
                  </a:extLst>
                </a:gridCol>
                <a:gridCol w="1976149">
                  <a:extLst>
                    <a:ext uri="{9D8B030D-6E8A-4147-A177-3AD203B41FA5}">
                      <a16:colId xmlns:a16="http://schemas.microsoft.com/office/drawing/2014/main" val="47904257"/>
                    </a:ext>
                  </a:extLst>
                </a:gridCol>
                <a:gridCol w="1976149">
                  <a:extLst>
                    <a:ext uri="{9D8B030D-6E8A-4147-A177-3AD203B41FA5}">
                      <a16:colId xmlns:a16="http://schemas.microsoft.com/office/drawing/2014/main" val="4291801845"/>
                    </a:ext>
                  </a:extLst>
                </a:gridCol>
              </a:tblGrid>
              <a:tr h="32537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Existing Condition Analysis</a:t>
                      </a: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722621"/>
                  </a:ext>
                </a:extLst>
              </a:tr>
              <a:tr h="1049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Culvert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Elevation Above Crown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Downstream velocity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Notes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Pass/Fail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9108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(#)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</a:t>
                      </a:r>
                      <a:r>
                        <a:rPr lang="en-US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0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</a:t>
                      </a:r>
                      <a:r>
                        <a:rPr lang="en-US" sz="10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/s)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227316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834965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966278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2.56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8.43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FAIL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337563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423840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9.22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FAIL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118254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1.17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7.05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FAIL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766247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84209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1.80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7.05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FAIL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42379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0.61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5.2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**Actual diameter 6 inches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FAIL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91017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0.13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4.51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**Actual diameter 6 inches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FAIL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501090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-0.14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3.84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**Actual diameter 10 inches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05866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-0.16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4.80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663923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-0.17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4.80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229810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173977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0.13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4.51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**Actual diameter 6 inches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FAIL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792433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0.13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4.51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**Actual diameter 6 inches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FAIL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493633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0.27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4.51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**Actual diameter 6 inches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FAIL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146653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0.07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5.09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**Actual diameter 6 inches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FAIL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177673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0.07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5.28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**Actual diameter 6 inches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FAIL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837095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0.71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5.2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**Actual diameter 6 inches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FAIL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727211"/>
                  </a:ext>
                </a:extLst>
              </a:tr>
              <a:tr h="2099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4.04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**Actual diameter 6 inches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FAIL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996579"/>
                  </a:ext>
                </a:extLst>
              </a:tr>
              <a:tr h="2204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4.04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**Actual diameter 6 inches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FAIL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58754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39127" y="469590"/>
            <a:ext cx="51816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</a:t>
            </a: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of Existing Culvert Analysis</a:t>
            </a:r>
            <a:endParaRPr lang="en-US" sz="14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53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66212" y="638451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5212" y="425513"/>
            <a:ext cx="622379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</a:t>
            </a: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of proposed culvert design</a:t>
            </a:r>
            <a:endParaRPr lang="en-US" sz="14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F8BF3E-8842-4FA2-AF71-8081345DDE57}"/>
              </a:ext>
            </a:extLst>
          </p:cNvPr>
          <p:cNvSpPr txBox="1">
            <a:spLocks/>
          </p:cNvSpPr>
          <p:nvPr/>
        </p:nvSpPr>
        <p:spPr>
          <a:xfrm>
            <a:off x="150813" y="0"/>
            <a:ext cx="533399" cy="6858000"/>
          </a:xfrm>
          <a:prstGeom prst="rect">
            <a:avLst/>
          </a:prstGeom>
        </p:spPr>
        <p:txBody>
          <a:bodyPr vert="wordArtVert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PROPOSED CULVERTS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134001"/>
              </p:ext>
            </p:extLst>
          </p:nvPr>
        </p:nvGraphicFramePr>
        <p:xfrm>
          <a:off x="1065210" y="711750"/>
          <a:ext cx="10845060" cy="5640173"/>
        </p:xfrm>
        <a:graphic>
          <a:graphicData uri="http://schemas.openxmlformats.org/drawingml/2006/table">
            <a:tbl>
              <a:tblPr/>
              <a:tblGrid>
                <a:gridCol w="901587">
                  <a:extLst>
                    <a:ext uri="{9D8B030D-6E8A-4147-A177-3AD203B41FA5}">
                      <a16:colId xmlns:a16="http://schemas.microsoft.com/office/drawing/2014/main" val="976698441"/>
                    </a:ext>
                  </a:extLst>
                </a:gridCol>
                <a:gridCol w="2840992">
                  <a:extLst>
                    <a:ext uri="{9D8B030D-6E8A-4147-A177-3AD203B41FA5}">
                      <a16:colId xmlns:a16="http://schemas.microsoft.com/office/drawing/2014/main" val="1323326343"/>
                    </a:ext>
                  </a:extLst>
                </a:gridCol>
                <a:gridCol w="752028">
                  <a:extLst>
                    <a:ext uri="{9D8B030D-6E8A-4147-A177-3AD203B41FA5}">
                      <a16:colId xmlns:a16="http://schemas.microsoft.com/office/drawing/2014/main" val="4226513950"/>
                    </a:ext>
                  </a:extLst>
                </a:gridCol>
                <a:gridCol w="1336937">
                  <a:extLst>
                    <a:ext uri="{9D8B030D-6E8A-4147-A177-3AD203B41FA5}">
                      <a16:colId xmlns:a16="http://schemas.microsoft.com/office/drawing/2014/main" val="1097104923"/>
                    </a:ext>
                  </a:extLst>
                </a:gridCol>
                <a:gridCol w="2084165">
                  <a:extLst>
                    <a:ext uri="{9D8B030D-6E8A-4147-A177-3AD203B41FA5}">
                      <a16:colId xmlns:a16="http://schemas.microsoft.com/office/drawing/2014/main" val="3663860764"/>
                    </a:ext>
                  </a:extLst>
                </a:gridCol>
                <a:gridCol w="980040">
                  <a:extLst>
                    <a:ext uri="{9D8B030D-6E8A-4147-A177-3AD203B41FA5}">
                      <a16:colId xmlns:a16="http://schemas.microsoft.com/office/drawing/2014/main" val="358267329"/>
                    </a:ext>
                  </a:extLst>
                </a:gridCol>
                <a:gridCol w="1001580">
                  <a:extLst>
                    <a:ext uri="{9D8B030D-6E8A-4147-A177-3AD203B41FA5}">
                      <a16:colId xmlns:a16="http://schemas.microsoft.com/office/drawing/2014/main" val="1098965771"/>
                    </a:ext>
                  </a:extLst>
                </a:gridCol>
                <a:gridCol w="947731">
                  <a:extLst>
                    <a:ext uri="{9D8B030D-6E8A-4147-A177-3AD203B41FA5}">
                      <a16:colId xmlns:a16="http://schemas.microsoft.com/office/drawing/2014/main" val="2794208502"/>
                    </a:ext>
                  </a:extLst>
                </a:gridCol>
              </a:tblGrid>
              <a:tr h="32202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Proposed Culvert Design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301945"/>
                  </a:ext>
                </a:extLst>
              </a:tr>
              <a:tr h="2077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Culvert ID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Entrance</a:t>
                      </a:r>
                      <a:endParaRPr lang="en-US" dirty="0"/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Slope (%)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Shape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Material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Size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 (Ft)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66985"/>
                  </a:ext>
                </a:extLst>
              </a:tr>
              <a:tr h="20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Insufficient field data.</a:t>
                      </a: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456274"/>
                  </a:ext>
                </a:extLst>
              </a:tr>
              <a:tr h="20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Insufficient field data.</a:t>
                      </a: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702205"/>
                  </a:ext>
                </a:extLst>
              </a:tr>
              <a:tr h="20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Beveled ring, 33.7° (1.5:1)bevels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Circular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CMP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inch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9064911"/>
                  </a:ext>
                </a:extLst>
              </a:tr>
              <a:tr h="20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Insufficient field data.</a:t>
                      </a: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859329"/>
                  </a:ext>
                </a:extLst>
              </a:tr>
              <a:tr h="20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Groove end projecting (horizontal ellipse)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Horizontal Ellipse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Concrete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22x34 inch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5519773"/>
                  </a:ext>
                </a:extLst>
              </a:tr>
              <a:tr h="20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Groove end projecting (horizontal ellipse)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Horizontal Ellipse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Concrete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22x34 inch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452416"/>
                  </a:ext>
                </a:extLst>
              </a:tr>
              <a:tr h="20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Insufficient field data.</a:t>
                      </a: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911128"/>
                  </a:ext>
                </a:extLst>
              </a:tr>
              <a:tr h="20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Groove end projecting (horizontal ellipse)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Horizontal Ellipse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Concrete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22x34 inch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0543677"/>
                  </a:ext>
                </a:extLst>
              </a:tr>
              <a:tr h="20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Groove end projecting (horizontal ellipse)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Horizontal Ellipse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Concrete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14x23 inch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223936"/>
                  </a:ext>
                </a:extLst>
              </a:tr>
              <a:tr h="20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Groove end projecting (horizontal ellipse)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Horizontal Ellipse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Concrete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14x23 inch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3844519"/>
                  </a:ext>
                </a:extLst>
              </a:tr>
              <a:tr h="20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Improvement Required</a:t>
                      </a: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08454"/>
                  </a:ext>
                </a:extLst>
              </a:tr>
              <a:tr h="20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Improvement Required</a:t>
                      </a: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416477"/>
                  </a:ext>
                </a:extLst>
              </a:tr>
              <a:tr h="20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Improvement Required</a:t>
                      </a: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4904555"/>
                  </a:ext>
                </a:extLst>
              </a:tr>
              <a:tr h="20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Insufficient field data.</a:t>
                      </a: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686860"/>
                  </a:ext>
                </a:extLst>
              </a:tr>
              <a:tr h="20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Groove end projecting (horizontal ellipse)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Horizontal Ellipse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Concrete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14x23 inch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720622"/>
                  </a:ext>
                </a:extLst>
              </a:tr>
              <a:tr h="20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Groove end projecting (horizontal ellipse)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Horizontal Ellipse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Concrete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14x23 inch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660412"/>
                  </a:ext>
                </a:extLst>
              </a:tr>
              <a:tr h="20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Groove end projecting (horizontal ellipse)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Horizontal Ellipse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Concrete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14x23 inch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811102"/>
                  </a:ext>
                </a:extLst>
              </a:tr>
              <a:tr h="20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Groove end projecting (horizontal ellipse)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Horizontal Ellipse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Concrete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14x23 inch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685202"/>
                  </a:ext>
                </a:extLst>
              </a:tr>
              <a:tr h="20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Beveled ring, 33.7° bevels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Circular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Corrugated HDPE (Smooth Interior)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inch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767450"/>
                  </a:ext>
                </a:extLst>
              </a:tr>
              <a:tr h="20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Groove end projecting (horizontal ellipse)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Horizontal Ellipse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Concrete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14x23 inch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1219280"/>
                  </a:ext>
                </a:extLst>
              </a:tr>
              <a:tr h="20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Beveled ring, 33.7° bevels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Circular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Corrugated HDPE (Smooth Interior)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inch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6576926"/>
                  </a:ext>
                </a:extLst>
              </a:tr>
              <a:tr h="2181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Beveled ring, 33.7° bevels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Circular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Corrugated HDPE (Smooth Interior)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inch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980722"/>
                  </a:ext>
                </a:extLst>
              </a:tr>
              <a:tr h="2077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Groove end projecting (horizontal ellipse)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Horizontal Ellipse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Concrete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19x30 inch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9010986"/>
                  </a:ext>
                </a:extLst>
              </a:tr>
              <a:tr h="1090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45°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wingwall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flares – offset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Box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Concrete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4x4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feet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9023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5" marR="8435" marT="84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Groove end projecting (horizontal ellipse)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Horizontal Ellipse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Concrete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14x23 inch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435" marR="8435" marT="8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0623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406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11129" y="6465175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F8BF3E-8842-4FA2-AF71-8081345DDE57}"/>
              </a:ext>
            </a:extLst>
          </p:cNvPr>
          <p:cNvSpPr txBox="1">
            <a:spLocks/>
          </p:cNvSpPr>
          <p:nvPr/>
        </p:nvSpPr>
        <p:spPr>
          <a:xfrm>
            <a:off x="2531" y="0"/>
            <a:ext cx="609599" cy="6858000"/>
          </a:xfrm>
          <a:prstGeom prst="rect">
            <a:avLst/>
          </a:prstGeom>
        </p:spPr>
        <p:txBody>
          <a:bodyPr vert="wordArtVert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/>
              <a:t>AREA A PROPOSAL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810365" y="6533771"/>
            <a:ext cx="6859588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 </a:t>
            </a: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18: Proposed alternatives for Problem Area A with construction notes. [3</a:t>
            </a: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12" y="187215"/>
            <a:ext cx="9601200" cy="634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7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5355" y="6516368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F8BF3E-8842-4FA2-AF71-8081345DDE57}"/>
              </a:ext>
            </a:extLst>
          </p:cNvPr>
          <p:cNvSpPr txBox="1">
            <a:spLocks/>
          </p:cNvSpPr>
          <p:nvPr/>
        </p:nvSpPr>
        <p:spPr>
          <a:xfrm>
            <a:off x="6650" y="4119"/>
            <a:ext cx="609599" cy="6858000"/>
          </a:xfrm>
          <a:prstGeom prst="rect">
            <a:avLst/>
          </a:prstGeom>
        </p:spPr>
        <p:txBody>
          <a:bodyPr vert="wordArtVert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/>
              <a:t>AREA B PROPOSAL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912812" y="6555814"/>
            <a:ext cx="8236524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 </a:t>
            </a: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19: Proposed alternatives for Problem Area B with construction notes. [3</a:t>
            </a: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368" y="225511"/>
            <a:ext cx="9529644" cy="629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33212" y="6503159"/>
            <a:ext cx="455613" cy="365125"/>
          </a:xfrm>
        </p:spPr>
        <p:txBody>
          <a:bodyPr/>
          <a:lstStyle/>
          <a:p>
            <a:fld id="{81FEFA0A-2F20-4B60-98C6-5FFDA469AA1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F8BF3E-8842-4FA2-AF71-8081345DDE5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09599" cy="6858000"/>
          </a:xfrm>
          <a:prstGeom prst="rect">
            <a:avLst/>
          </a:prstGeom>
        </p:spPr>
        <p:txBody>
          <a:bodyPr vert="wordArtVert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/>
              <a:t>AREA C PROPOSAL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760412" y="6582052"/>
            <a:ext cx="9393813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 </a:t>
            </a: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20: Proposed alternatives for Problem Area C with construction notes. [3</a:t>
            </a: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12" y="196998"/>
            <a:ext cx="9753600" cy="638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3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51584" y="6516368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F8BF3E-8842-4FA2-AF71-8081345DDE5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09599" cy="6858000"/>
          </a:xfrm>
          <a:prstGeom prst="rect">
            <a:avLst/>
          </a:prstGeom>
        </p:spPr>
        <p:txBody>
          <a:bodyPr vert="wordArtVert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/>
              <a:t>AREA D PROPOSAL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865916" y="6571768"/>
            <a:ext cx="6995976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 </a:t>
            </a: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21: Proposed alternatives for Problem Area D with construction notes. [3</a:t>
            </a: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2" y="218593"/>
            <a:ext cx="9705284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62772" y="6490771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F8BF3E-8842-4FA2-AF71-8081345DDE57}"/>
              </a:ext>
            </a:extLst>
          </p:cNvPr>
          <p:cNvSpPr txBox="1">
            <a:spLocks/>
          </p:cNvSpPr>
          <p:nvPr/>
        </p:nvSpPr>
        <p:spPr>
          <a:xfrm>
            <a:off x="19007" y="0"/>
            <a:ext cx="609599" cy="6858000"/>
          </a:xfrm>
          <a:prstGeom prst="rect">
            <a:avLst/>
          </a:prstGeom>
        </p:spPr>
        <p:txBody>
          <a:bodyPr vert="wordArtVert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/>
              <a:t>AREA E PROPOSAL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1065212" y="6517544"/>
            <a:ext cx="7239000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 </a:t>
            </a: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22: Proposed alternatives for Problem Area E with construction notes. [3</a:t>
            </a: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217397"/>
            <a:ext cx="9601200" cy="629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7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14911" y="6350608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19461" y="168492"/>
            <a:ext cx="573755" cy="6547241"/>
          </a:xfrm>
          <a:prstGeom prst="rect">
            <a:avLst/>
          </a:prstGeom>
        </p:spPr>
        <p:txBody>
          <a:bodyPr vert="wordArtVert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/>
              <a:t>INTRODUCTION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89" t="11727" r="7093" b="12147"/>
          <a:stretch/>
        </p:blipFill>
        <p:spPr>
          <a:xfrm>
            <a:off x="2132012" y="168492"/>
            <a:ext cx="4114800" cy="426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3687" y="4898100"/>
            <a:ext cx="9949396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goal: 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site </a:t>
            </a: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hydrology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Assess performance of existing infrastructure 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Propose alternative options for problematic areas and items to convey water off the property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8391" y="4439293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 1: </a:t>
            </a:r>
            <a:r>
              <a:rPr lang="en-US" sz="12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 map of GCUSD site [1]</a:t>
            </a:r>
            <a:endParaRPr lang="en-US" sz="12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369641" y="4780043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 </a:t>
            </a:r>
            <a:r>
              <a:rPr lang="en-US" sz="12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2: Regional map of GCUSD site [2]</a:t>
            </a:r>
            <a:endParaRPr lang="en-US" sz="12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84" y="383361"/>
            <a:ext cx="5764487" cy="434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09" y="4491912"/>
            <a:ext cx="1501204" cy="22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4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620" y="0"/>
            <a:ext cx="621632" cy="6835042"/>
          </a:xfrm>
        </p:spPr>
        <p:txBody>
          <a:bodyPr vert="wordArtVert" anchor="ctr">
            <a:normAutofit/>
          </a:bodyPr>
          <a:lstStyle/>
          <a:p>
            <a:pPr algn="ctr"/>
            <a:r>
              <a:rPr lang="en-US" sz="2400" b="1" dirty="0"/>
              <a:t>PROJECT SCHEDULE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52212" y="6469917"/>
            <a:ext cx="762272" cy="365125"/>
          </a:xfrm>
        </p:spPr>
        <p:txBody>
          <a:bodyPr/>
          <a:lstStyle/>
          <a:p>
            <a:fld id="{81FEFA0A-2F20-4B60-98C6-5FFDA469AA1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42565" y="-12940"/>
            <a:ext cx="777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</a:t>
            </a: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11: </a:t>
            </a: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Proposed (CENE476) and Completed (CENE486) schedule</a:t>
            </a:r>
            <a:endParaRPr lang="en-US" sz="14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212" y="294837"/>
            <a:ext cx="8108958" cy="651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8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48296" y="489257"/>
            <a:ext cx="63246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</a:t>
            </a: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12: </a:t>
            </a: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TASKS AND STAFF HOURS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854869"/>
              </p:ext>
            </p:extLst>
          </p:nvPr>
        </p:nvGraphicFramePr>
        <p:xfrm>
          <a:off x="1065212" y="838200"/>
          <a:ext cx="10591800" cy="533400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43449">
                  <a:extLst>
                    <a:ext uri="{9D8B030D-6E8A-4147-A177-3AD203B41FA5}">
                      <a16:colId xmlns:a16="http://schemas.microsoft.com/office/drawing/2014/main" val="1166096291"/>
                    </a:ext>
                  </a:extLst>
                </a:gridCol>
                <a:gridCol w="2547251">
                  <a:extLst>
                    <a:ext uri="{9D8B030D-6E8A-4147-A177-3AD203B41FA5}">
                      <a16:colId xmlns:a16="http://schemas.microsoft.com/office/drawing/2014/main" val="3761374113"/>
                    </a:ext>
                  </a:extLst>
                </a:gridCol>
                <a:gridCol w="883308">
                  <a:extLst>
                    <a:ext uri="{9D8B030D-6E8A-4147-A177-3AD203B41FA5}">
                      <a16:colId xmlns:a16="http://schemas.microsoft.com/office/drawing/2014/main" val="90164349"/>
                    </a:ext>
                  </a:extLst>
                </a:gridCol>
                <a:gridCol w="928147">
                  <a:extLst>
                    <a:ext uri="{9D8B030D-6E8A-4147-A177-3AD203B41FA5}">
                      <a16:colId xmlns:a16="http://schemas.microsoft.com/office/drawing/2014/main" val="3814294313"/>
                    </a:ext>
                  </a:extLst>
                </a:gridCol>
                <a:gridCol w="629078">
                  <a:extLst>
                    <a:ext uri="{9D8B030D-6E8A-4147-A177-3AD203B41FA5}">
                      <a16:colId xmlns:a16="http://schemas.microsoft.com/office/drawing/2014/main" val="1740536872"/>
                    </a:ext>
                  </a:extLst>
                </a:gridCol>
                <a:gridCol w="783770">
                  <a:extLst>
                    <a:ext uri="{9D8B030D-6E8A-4147-A177-3AD203B41FA5}">
                      <a16:colId xmlns:a16="http://schemas.microsoft.com/office/drawing/2014/main" val="2767303392"/>
                    </a:ext>
                  </a:extLst>
                </a:gridCol>
                <a:gridCol w="649703">
                  <a:extLst>
                    <a:ext uri="{9D8B030D-6E8A-4147-A177-3AD203B41FA5}">
                      <a16:colId xmlns:a16="http://schemas.microsoft.com/office/drawing/2014/main" val="3800697028"/>
                    </a:ext>
                  </a:extLst>
                </a:gridCol>
                <a:gridCol w="666142">
                  <a:extLst>
                    <a:ext uri="{9D8B030D-6E8A-4147-A177-3AD203B41FA5}">
                      <a16:colId xmlns:a16="http://schemas.microsoft.com/office/drawing/2014/main" val="1485177168"/>
                    </a:ext>
                  </a:extLst>
                </a:gridCol>
                <a:gridCol w="1530476">
                  <a:extLst>
                    <a:ext uri="{9D8B030D-6E8A-4147-A177-3AD203B41FA5}">
                      <a16:colId xmlns:a16="http://schemas.microsoft.com/office/drawing/2014/main" val="339029998"/>
                    </a:ext>
                  </a:extLst>
                </a:gridCol>
                <a:gridCol w="1530476">
                  <a:extLst>
                    <a:ext uri="{9D8B030D-6E8A-4147-A177-3AD203B41FA5}">
                      <a16:colId xmlns:a16="http://schemas.microsoft.com/office/drawing/2014/main" val="3881153568"/>
                    </a:ext>
                  </a:extLst>
                </a:gridCol>
              </a:tblGrid>
              <a:tr h="544632">
                <a:tc gridSpan="10"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Major Tasks and Staff </a:t>
                      </a:r>
                      <a:r>
                        <a:rPr lang="en-US" sz="2600" kern="12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Proposed</a:t>
                      </a:r>
                      <a:r>
                        <a:rPr lang="en-US" sz="2600" kern="1200" baseline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600" kern="1200" baseline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&amp; </a:t>
                      </a:r>
                      <a:r>
                        <a:rPr lang="en-US" sz="2600" kern="1200" baseline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Actual</a:t>
                      </a:r>
                      <a:r>
                        <a:rPr lang="en-US" sz="2600" kern="12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60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(Hrs)</a:t>
                      </a:r>
                      <a:endParaRPr lang="en-US" sz="9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55" marR="7855" marT="7855" marB="0" anchor="ctr"/>
                </a:tc>
                <a:extLst>
                  <a:ext uri="{0D108BD9-81ED-4DB2-BD59-A6C34878D82A}">
                    <a16:rowId xmlns:a16="http://schemas.microsoft.com/office/drawing/2014/main" val="44787019"/>
                  </a:ext>
                </a:extLst>
              </a:tr>
              <a:tr h="606117"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#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Task Description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Principle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Manager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PE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EIT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Tech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Admin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Proposed hours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Actual Hours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37325268"/>
                  </a:ext>
                </a:extLst>
              </a:tr>
              <a:tr h="483873"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1.0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Field Work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33173814"/>
                  </a:ext>
                </a:extLst>
              </a:tr>
              <a:tr h="483873"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2.0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Surveying with GPS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53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94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25846473"/>
                  </a:ext>
                </a:extLst>
              </a:tr>
              <a:tr h="483873"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3.0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Hydrology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19325327"/>
                  </a:ext>
                </a:extLst>
              </a:tr>
              <a:tr h="576646"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4.0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Evaluate Hydraulics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120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46713118"/>
                  </a:ext>
                </a:extLst>
              </a:tr>
              <a:tr h="617870"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5.0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Generate Conceptual Design Plans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54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64889216"/>
                  </a:ext>
                </a:extLst>
              </a:tr>
              <a:tr h="569371"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6.0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Provide Documentation 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28985985"/>
                  </a:ext>
                </a:extLst>
              </a:tr>
              <a:tr h="483873"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7.0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Project Management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80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400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480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09109867"/>
                  </a:ext>
                </a:extLst>
              </a:tr>
              <a:tr h="483873">
                <a:tc gridSpan="2"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Total Staff Hours</a:t>
                      </a:r>
                    </a:p>
                  </a:txBody>
                  <a:tcPr marL="7855" marR="7855" marT="785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90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69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306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198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113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703</a:t>
                      </a:r>
                    </a:p>
                  </a:txBody>
                  <a:tcPr marL="7855" marR="7855" marT="785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819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4831259"/>
                  </a:ext>
                </a:extLst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5612" y="0"/>
            <a:ext cx="457202" cy="6858000"/>
          </a:xfrm>
        </p:spPr>
        <p:txBody>
          <a:bodyPr vert="wordArtVert">
            <a:normAutofit fontScale="90000"/>
          </a:bodyPr>
          <a:lstStyle/>
          <a:p>
            <a:pPr algn="ctr"/>
            <a:r>
              <a:rPr lang="en-US" sz="2400" b="1" dirty="0" smtClean="0"/>
              <a:t>TASKS AND STAFFING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47429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869" y="0"/>
            <a:ext cx="457202" cy="6858000"/>
          </a:xfrm>
        </p:spPr>
        <p:txBody>
          <a:bodyPr vert="wordArtVert">
            <a:normAutofit fontScale="90000"/>
          </a:bodyPr>
          <a:lstStyle/>
          <a:p>
            <a:pPr algn="ctr"/>
            <a:r>
              <a:rPr lang="en-US" sz="2400" b="1" dirty="0" smtClean="0"/>
              <a:t>COST OF SERVICES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25411" y="6492875"/>
            <a:ext cx="457472" cy="365125"/>
          </a:xfrm>
        </p:spPr>
        <p:txBody>
          <a:bodyPr/>
          <a:lstStyle/>
          <a:p>
            <a:fld id="{81FEFA0A-2F20-4B60-98C6-5FFDA469AA1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8646" y="498673"/>
            <a:ext cx="8769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en-US" sz="1400" i="1" cap="all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</a:t>
            </a:r>
            <a:r>
              <a:rPr lang="en-US" sz="1400" i="1" cap="all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13: </a:t>
            </a:r>
            <a:r>
              <a:rPr lang="en-US" sz="1400" i="1" cap="all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Staff and Rates for gcUsD master drainage project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135940"/>
              </p:ext>
            </p:extLst>
          </p:nvPr>
        </p:nvGraphicFramePr>
        <p:xfrm>
          <a:off x="849117" y="914400"/>
          <a:ext cx="11265095" cy="4799189"/>
        </p:xfrm>
        <a:graphic>
          <a:graphicData uri="http://schemas.openxmlformats.org/drawingml/2006/table">
            <a:tbl>
              <a:tblPr/>
              <a:tblGrid>
                <a:gridCol w="2349695">
                  <a:extLst>
                    <a:ext uri="{9D8B030D-6E8A-4147-A177-3AD203B41FA5}">
                      <a16:colId xmlns:a16="http://schemas.microsoft.com/office/drawing/2014/main" val="176589316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595720729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79858460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164811269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48109618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777492264"/>
                    </a:ext>
                  </a:extLst>
                </a:gridCol>
              </a:tblGrid>
              <a:tr h="304800">
                <a:tc gridSpan="6"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Staff Member Rates and </a:t>
                      </a:r>
                      <a:r>
                        <a:rPr lang="en-US" sz="2600" kern="12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Hours</a:t>
                      </a:r>
                      <a:endParaRPr lang="en-US" sz="2600" kern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12785"/>
                  </a:ext>
                </a:extLst>
              </a:tr>
              <a:tr h="218915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Position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Rate ($/</a:t>
                      </a:r>
                      <a:r>
                        <a:rPr lang="en-US" sz="1800" b="1" i="0" u="none" strike="noStrike" kern="1200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hr</a:t>
                      </a:r>
                      <a:r>
                        <a:rPr lang="en-US" sz="18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Proposed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Actual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9942094"/>
                  </a:ext>
                </a:extLst>
              </a:tr>
              <a:tr h="2245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800" b="1" i="0" u="none" strike="noStrike" dirty="0" err="1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hrs</a:t>
                      </a:r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(USD)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800" b="1" dirty="0" err="1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hrs</a:t>
                      </a:r>
                      <a:r>
                        <a:rPr lang="en-US" sz="1800" b="1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(USD)</a:t>
                      </a:r>
                      <a:endParaRPr lang="en-US" sz="18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00125"/>
                  </a:ext>
                </a:extLst>
              </a:tr>
              <a:tr h="45874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Principal Engineer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11,400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43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8,600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24053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Manager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125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5,625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90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11,250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566795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Project Engineer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142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13,632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69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9798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9450288"/>
                  </a:ext>
                </a:extLst>
              </a:tr>
              <a:tr h="46843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EIT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105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21,105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306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32,130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31959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Tech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208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16,640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198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15,840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1777077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i="0" u="none" strike="noStrike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Administration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4,800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113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5,650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006328"/>
                  </a:ext>
                </a:extLst>
              </a:tr>
              <a:tr h="472815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HOURS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703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819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580235"/>
                  </a:ext>
                </a:extLst>
              </a:tr>
              <a:tr h="472815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USD $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73,202</a:t>
                      </a: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630" marR="5630" marT="5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83,268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858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692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4766" y="6492875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6212" y="420368"/>
            <a:ext cx="77724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14: Cost of materials analysis </a:t>
            </a:r>
            <a:endParaRPr lang="en-US" sz="14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5612" y="76200"/>
            <a:ext cx="457202" cy="6858000"/>
          </a:xfrm>
        </p:spPr>
        <p:txBody>
          <a:bodyPr vert="wordArtVert">
            <a:normAutofit fontScale="90000"/>
          </a:bodyPr>
          <a:lstStyle/>
          <a:p>
            <a:pPr algn="ctr"/>
            <a:r>
              <a:rPr lang="en-US" sz="2400" b="1" dirty="0" smtClean="0"/>
              <a:t>COST OF materials</a:t>
            </a:r>
            <a:endParaRPr lang="en-US" sz="40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215054"/>
              </p:ext>
            </p:extLst>
          </p:nvPr>
        </p:nvGraphicFramePr>
        <p:xfrm>
          <a:off x="1446212" y="762000"/>
          <a:ext cx="8744330" cy="5301466"/>
        </p:xfrm>
        <a:graphic>
          <a:graphicData uri="http://schemas.openxmlformats.org/drawingml/2006/table">
            <a:tbl>
              <a:tblPr/>
              <a:tblGrid>
                <a:gridCol w="1730568">
                  <a:extLst>
                    <a:ext uri="{9D8B030D-6E8A-4147-A177-3AD203B41FA5}">
                      <a16:colId xmlns:a16="http://schemas.microsoft.com/office/drawing/2014/main" val="2776046506"/>
                    </a:ext>
                  </a:extLst>
                </a:gridCol>
                <a:gridCol w="2682774">
                  <a:extLst>
                    <a:ext uri="{9D8B030D-6E8A-4147-A177-3AD203B41FA5}">
                      <a16:colId xmlns:a16="http://schemas.microsoft.com/office/drawing/2014/main" val="3304979943"/>
                    </a:ext>
                  </a:extLst>
                </a:gridCol>
                <a:gridCol w="2227047">
                  <a:extLst>
                    <a:ext uri="{9D8B030D-6E8A-4147-A177-3AD203B41FA5}">
                      <a16:colId xmlns:a16="http://schemas.microsoft.com/office/drawing/2014/main" val="3349115550"/>
                    </a:ext>
                  </a:extLst>
                </a:gridCol>
                <a:gridCol w="1152891">
                  <a:extLst>
                    <a:ext uri="{9D8B030D-6E8A-4147-A177-3AD203B41FA5}">
                      <a16:colId xmlns:a16="http://schemas.microsoft.com/office/drawing/2014/main" val="2162193664"/>
                    </a:ext>
                  </a:extLst>
                </a:gridCol>
                <a:gridCol w="951050">
                  <a:extLst>
                    <a:ext uri="{9D8B030D-6E8A-4147-A177-3AD203B41FA5}">
                      <a16:colId xmlns:a16="http://schemas.microsoft.com/office/drawing/2014/main" val="3491831547"/>
                    </a:ext>
                  </a:extLst>
                </a:gridCol>
              </a:tblGrid>
              <a:tr h="265764">
                <a:tc gridSpan="5"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Material Cost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682668"/>
                  </a:ext>
                </a:extLst>
              </a:tr>
              <a:tr h="1914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Culvert (Name)</a:t>
                      </a:r>
                    </a:p>
                  </a:txBody>
                  <a:tcPr marL="7887" marR="7887" marT="78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Material</a:t>
                      </a:r>
                    </a:p>
                  </a:txBody>
                  <a:tcPr marL="7887" marR="7887" marT="78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Equivalent diameter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Cost ($)/</a:t>
                      </a:r>
                      <a:r>
                        <a:rPr lang="en-US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ft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Euphemia"/>
                      </a:endParaRP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Cost ($)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3501409"/>
                  </a:ext>
                </a:extLst>
              </a:tr>
              <a:tr h="2562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3</a:t>
                      </a:r>
                    </a:p>
                  </a:txBody>
                  <a:tcPr marL="7887" marR="7887" marT="78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CMP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 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27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648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2996363"/>
                  </a:ext>
                </a:extLst>
              </a:tr>
              <a:tr h="2562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5</a:t>
                      </a:r>
                    </a:p>
                  </a:txBody>
                  <a:tcPr marL="7887" marR="7887" marT="78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Concrete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27.1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63.2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885.2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01897"/>
                  </a:ext>
                </a:extLst>
              </a:tr>
              <a:tr h="2562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6</a:t>
                      </a:r>
                    </a:p>
                  </a:txBody>
                  <a:tcPr marL="7887" marR="7887" marT="78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Concrete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27.1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63.2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1,264.6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Euphemia"/>
                      </a:endParaRP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673369"/>
                  </a:ext>
                </a:extLst>
              </a:tr>
              <a:tr h="2562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8</a:t>
                      </a:r>
                    </a:p>
                  </a:txBody>
                  <a:tcPr marL="7887" marR="7887" marT="78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Concrete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27.1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63.2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885.2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50199"/>
                  </a:ext>
                </a:extLst>
              </a:tr>
              <a:tr h="2562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9</a:t>
                      </a:r>
                    </a:p>
                  </a:txBody>
                  <a:tcPr marL="7887" marR="7887" marT="78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Concrete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17.7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51.7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775.4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77212"/>
                  </a:ext>
                </a:extLst>
              </a:tr>
              <a:tr h="2562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10</a:t>
                      </a:r>
                    </a:p>
                  </a:txBody>
                  <a:tcPr marL="7887" marR="7887" marT="78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Concrete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17.7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51.7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516.9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779563"/>
                  </a:ext>
                </a:extLst>
              </a:tr>
              <a:tr h="2562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15</a:t>
                      </a:r>
                    </a:p>
                  </a:txBody>
                  <a:tcPr marL="7887" marR="7887" marT="78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Concrete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17.7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51.7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516.9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2207972"/>
                  </a:ext>
                </a:extLst>
              </a:tr>
              <a:tr h="2562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16</a:t>
                      </a:r>
                    </a:p>
                  </a:txBody>
                  <a:tcPr marL="7887" marR="7887" marT="78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Concrete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17.7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51.7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516.9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1458704"/>
                  </a:ext>
                </a:extLst>
              </a:tr>
              <a:tr h="2562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17</a:t>
                      </a:r>
                    </a:p>
                  </a:txBody>
                  <a:tcPr marL="7887" marR="7887" marT="78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Concrete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17.7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51.7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516.9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615826"/>
                  </a:ext>
                </a:extLst>
              </a:tr>
              <a:tr h="2562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18</a:t>
                      </a:r>
                    </a:p>
                  </a:txBody>
                  <a:tcPr marL="7887" marR="7887" marT="78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Concrete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17.7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51.7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516.9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1656890"/>
                  </a:ext>
                </a:extLst>
              </a:tr>
              <a:tr h="2562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19</a:t>
                      </a:r>
                    </a:p>
                  </a:txBody>
                  <a:tcPr marL="7887" marR="7887" marT="78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Corrugated HDPE (Smooth Interior)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 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12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840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4120848"/>
                  </a:ext>
                </a:extLst>
              </a:tr>
              <a:tr h="2562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20</a:t>
                      </a:r>
                    </a:p>
                  </a:txBody>
                  <a:tcPr marL="7887" marR="7887" marT="78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Concrete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17.7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51.7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516.9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1338712"/>
                  </a:ext>
                </a:extLst>
              </a:tr>
              <a:tr h="2562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21</a:t>
                      </a:r>
                    </a:p>
                  </a:txBody>
                  <a:tcPr marL="7887" marR="7887" marT="78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Corrugated HDPE (Smooth Interior)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 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15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180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0620887"/>
                  </a:ext>
                </a:extLst>
              </a:tr>
              <a:tr h="25627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22</a:t>
                      </a:r>
                    </a:p>
                  </a:txBody>
                  <a:tcPr marL="7887" marR="7887" marT="78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Corrugated HDPE (Smooth Interior)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 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15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180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639904"/>
                  </a:ext>
                </a:extLst>
              </a:tr>
              <a:tr h="25627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23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Concrete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23.6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60.7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1,093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Euphemia"/>
                      </a:endParaRP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2414232"/>
                  </a:ext>
                </a:extLst>
              </a:tr>
              <a:tr h="25627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24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Concrete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 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41.8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418.2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10207"/>
                  </a:ext>
                </a:extLst>
              </a:tr>
              <a:tr h="26576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25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Concrete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17.7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51.7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516.9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196822"/>
                  </a:ext>
                </a:extLst>
              </a:tr>
              <a:tr h="265764"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TOTAL Cost ($)</a:t>
                      </a: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Euphemia"/>
                        </a:rPr>
                        <a:t>10,788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Euphemia"/>
                      </a:endParaRPr>
                    </a:p>
                  </a:txBody>
                  <a:tcPr marL="7887" marR="7887" marT="788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886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383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33212" y="6492875"/>
            <a:ext cx="419191" cy="365125"/>
          </a:xfrm>
        </p:spPr>
        <p:txBody>
          <a:bodyPr/>
          <a:lstStyle/>
          <a:p>
            <a:fld id="{81FEFA0A-2F20-4B60-98C6-5FFDA469AA1C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813934"/>
              </p:ext>
            </p:extLst>
          </p:nvPr>
        </p:nvGraphicFramePr>
        <p:xfrm>
          <a:off x="1575158" y="888048"/>
          <a:ext cx="7414854" cy="28970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09654">
                  <a:extLst>
                    <a:ext uri="{9D8B030D-6E8A-4147-A177-3AD203B41FA5}">
                      <a16:colId xmlns:a16="http://schemas.microsoft.com/office/drawing/2014/main" val="11762642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30223923"/>
                    </a:ext>
                  </a:extLst>
                </a:gridCol>
              </a:tblGrid>
              <a:tr h="443053">
                <a:tc gridSpan="2"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COST OF ENGINEERING SERVICES</a:t>
                      </a:r>
                    </a:p>
                  </a:txBody>
                  <a:tcPr marL="66675" marR="6667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663764"/>
                  </a:ext>
                </a:extLst>
              </a:tr>
              <a:tr h="443053">
                <a:tc gridSpan="2"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Cost of Travel</a:t>
                      </a:r>
                    </a:p>
                  </a:txBody>
                  <a:tcPr marL="66675" marR="6667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256381"/>
                  </a:ext>
                </a:extLst>
              </a:tr>
              <a:tr h="288079"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2"/>
                          </a:solidFill>
                          <a:effectLst/>
                        </a:rPr>
                        <a:t>Mileage Cost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</a:rPr>
                        <a:t>$300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2301216186"/>
                  </a:ext>
                </a:extLst>
              </a:tr>
              <a:tr h="288079"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chemeClr val="tx2"/>
                          </a:solidFill>
                          <a:effectLst/>
                        </a:rPr>
                        <a:t>Car Rental ($/day)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2"/>
                          </a:solidFill>
                          <a:effectLst/>
                        </a:rPr>
                        <a:t>$55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3506409028"/>
                  </a:ext>
                </a:extLst>
              </a:tr>
              <a:tr h="288079"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2"/>
                          </a:solidFill>
                          <a:effectLst/>
                        </a:rPr>
                        <a:t>Total Travel Cost for </a:t>
                      </a: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</a:rPr>
                        <a:t>5 </a:t>
                      </a:r>
                      <a:r>
                        <a:rPr lang="en-US" sz="1800" kern="1200" dirty="0">
                          <a:solidFill>
                            <a:schemeClr val="tx2"/>
                          </a:solidFill>
                          <a:effectLst/>
                        </a:rPr>
                        <a:t>days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</a:rPr>
                        <a:t>$575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4186778726"/>
                  </a:ext>
                </a:extLst>
              </a:tr>
              <a:tr h="443053">
                <a:tc gridSpan="2"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Cost of Equipment</a:t>
                      </a:r>
                    </a:p>
                  </a:txBody>
                  <a:tcPr marL="66675" marR="6667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750020"/>
                  </a:ext>
                </a:extLst>
              </a:tr>
              <a:tr h="288079"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chemeClr val="tx2"/>
                          </a:solidFill>
                          <a:effectLst/>
                        </a:rPr>
                        <a:t>Surveying Equipment ($/day)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2"/>
                          </a:solidFill>
                          <a:effectLst/>
                        </a:rPr>
                        <a:t>$250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1267098016"/>
                  </a:ext>
                </a:extLst>
              </a:tr>
              <a:tr h="288079"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2"/>
                          </a:solidFill>
                          <a:effectLst/>
                        </a:rPr>
                        <a:t>Total Equipment Rental for 5 days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2"/>
                          </a:solidFill>
                          <a:effectLst/>
                        </a:rPr>
                        <a:t>$1,250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46621081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64218" y="546963"/>
            <a:ext cx="7734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cap="all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</a:t>
            </a:r>
            <a:r>
              <a:rPr lang="en-US" sz="1400" i="1" cap="al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15: </a:t>
            </a:r>
            <a:r>
              <a:rPr lang="en-US" sz="1400" i="1" cap="all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Breakdown OF service expenses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46212" y="4154715"/>
            <a:ext cx="8248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cap="all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</a:t>
            </a:r>
            <a:r>
              <a:rPr lang="en-US" sz="1400" i="1" cap="al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16: </a:t>
            </a:r>
            <a:r>
              <a:rPr lang="en-US" sz="1400" i="1" cap="all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of expenses for gcUsD master drainage project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015535"/>
              </p:ext>
            </p:extLst>
          </p:nvPr>
        </p:nvGraphicFramePr>
        <p:xfrm>
          <a:off x="1575158" y="4495800"/>
          <a:ext cx="7233328" cy="2272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78301">
                  <a:extLst>
                    <a:ext uri="{9D8B030D-6E8A-4147-A177-3AD203B41FA5}">
                      <a16:colId xmlns:a16="http://schemas.microsoft.com/office/drawing/2014/main" val="3924922388"/>
                    </a:ext>
                  </a:extLst>
                </a:gridCol>
                <a:gridCol w="3555027">
                  <a:extLst>
                    <a:ext uri="{9D8B030D-6E8A-4147-A177-3AD203B41FA5}">
                      <a16:colId xmlns:a16="http://schemas.microsoft.com/office/drawing/2014/main" val="307660105"/>
                    </a:ext>
                  </a:extLst>
                </a:gridCol>
              </a:tblGrid>
              <a:tr h="558829">
                <a:tc gridSpan="2">
                  <a:txBody>
                    <a:bodyPr/>
                    <a:lstStyle/>
                    <a:p>
                      <a:pPr marL="0" marR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Summary of Expenses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034380"/>
                  </a:ext>
                </a:extLst>
              </a:tr>
              <a:tr h="607448"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2"/>
                          </a:solidFill>
                          <a:effectLst/>
                        </a:rPr>
                        <a:t>Total Cost of Engineering Services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</a:rPr>
                        <a:t>$1,825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3883452416"/>
                  </a:ext>
                </a:extLst>
              </a:tr>
              <a:tr h="367267"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2"/>
                          </a:solidFill>
                          <a:effectLst/>
                        </a:rPr>
                        <a:t>Total Staffing Cost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2"/>
                          </a:solidFill>
                          <a:effectLst/>
                        </a:rPr>
                        <a:t>$</a:t>
                      </a:r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83,268</a:t>
                      </a: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3648510813"/>
                  </a:ext>
                </a:extLst>
              </a:tr>
              <a:tr h="367267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Cost of </a:t>
                      </a: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Materials </a:t>
                      </a:r>
                      <a:r>
                        <a:rPr lang="en-US" sz="14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[8]</a:t>
                      </a:r>
                      <a:endParaRPr lang="en-US" sz="180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$</a:t>
                      </a:r>
                      <a:r>
                        <a:rPr lang="en-US" sz="18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10,788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3384915267"/>
                  </a:ext>
                </a:extLst>
              </a:tr>
              <a:tr h="371455"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2"/>
                          </a:solidFill>
                          <a:effectLst/>
                        </a:rPr>
                        <a:t>Total Cost of Project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</a:rPr>
                        <a:t>$94,056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ctr"/>
                </a:tc>
                <a:extLst>
                  <a:ext uri="{0D108BD9-81ED-4DB2-BD59-A6C34878D82A}">
                    <a16:rowId xmlns:a16="http://schemas.microsoft.com/office/drawing/2014/main" val="2163087156"/>
                  </a:ext>
                </a:extLst>
              </a:tr>
            </a:tbl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5612" y="76200"/>
            <a:ext cx="457202" cy="6858000"/>
          </a:xfrm>
        </p:spPr>
        <p:txBody>
          <a:bodyPr vert="wordArtVert">
            <a:normAutofit fontScale="90000"/>
          </a:bodyPr>
          <a:lstStyle/>
          <a:p>
            <a:pPr algn="ctr"/>
            <a:r>
              <a:rPr lang="en-US" sz="2400" b="1" dirty="0" smtClean="0"/>
              <a:t>COST OF SERVICES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99846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12496-ADA6-4B4F-ACE1-EEB401CFD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76200"/>
            <a:ext cx="533399" cy="5791200"/>
          </a:xfrm>
        </p:spPr>
        <p:txBody>
          <a:bodyPr vert="wordArtVert" anchor="ctr">
            <a:noAutofit/>
          </a:bodyPr>
          <a:lstStyle/>
          <a:p>
            <a:pPr algn="ctr"/>
            <a:r>
              <a:rPr lang="en-US" sz="2800" b="1" dirty="0"/>
              <a:t>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39181-80A0-4ED0-94ED-7E7774C21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5212" y="304800"/>
            <a:ext cx="11582401" cy="65532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[1] ARC GIS. (2018). ESRI.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[2]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Google Earth. (2018). Google.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[3] AutoCAD. (2018).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AutoDesk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[4] "COCONINO COUNTY DRAINAGE DESIGN CRITERIA", Coconino County Public Works Department, Flagstaff, Arizona 86001, 2001.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[5] "Precipitation Frequency Data Server", 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Hdsc.nws.noaa.gov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2018. [Online]. Available: https://hdsc.nws.noaa.gov/hdsc/pfds/pfds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[6] FlowMaster. (2018). Bentley Systems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[7]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CulvertMaster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(2018). Bentley Systems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[8]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Mossman, M.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2005).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Means facilities construction cost data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Kingston, MA: R.S. Means, Co.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18612" y="6400800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0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DD3F706-63A8-4867-95AD-3E02E2F59B3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0" t="7209" r="4880" b="16340"/>
          <a:stretch/>
        </p:blipFill>
        <p:spPr bwMode="auto">
          <a:xfrm rot="16200000">
            <a:off x="3133187" y="1651665"/>
            <a:ext cx="3679633" cy="6291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61" y="168492"/>
            <a:ext cx="573755" cy="6547241"/>
          </a:xfrm>
        </p:spPr>
        <p:txBody>
          <a:bodyPr vert="wordArtVert">
            <a:noAutofit/>
          </a:bodyPr>
          <a:lstStyle/>
          <a:p>
            <a:r>
              <a:rPr lang="en-US" sz="2600" b="1" dirty="0"/>
              <a:t>INTRODUCTION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5C308-4991-4942-B948-99A4862E19F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" r="21781" b="52728"/>
          <a:stretch/>
        </p:blipFill>
        <p:spPr bwMode="auto">
          <a:xfrm>
            <a:off x="1819876" y="176366"/>
            <a:ext cx="6291580" cy="27711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B528A9C-0439-404C-A555-68FDBA3A9EB8}"/>
              </a:ext>
            </a:extLst>
          </p:cNvPr>
          <p:cNvSpPr/>
          <p:nvPr/>
        </p:nvSpPr>
        <p:spPr>
          <a:xfrm rot="18393129">
            <a:off x="6432390" y="1147615"/>
            <a:ext cx="638175" cy="361950"/>
          </a:xfrm>
          <a:prstGeom prst="ellipse">
            <a:avLst/>
          </a:prstGeom>
          <a:solidFill>
            <a:srgbClr val="FFFF00">
              <a:alpha val="14902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0AC2E17-2052-4088-9153-5955A38D1B8A}"/>
              </a:ext>
            </a:extLst>
          </p:cNvPr>
          <p:cNvSpPr/>
          <p:nvPr/>
        </p:nvSpPr>
        <p:spPr>
          <a:xfrm rot="19831168">
            <a:off x="4984592" y="1807222"/>
            <a:ext cx="638175" cy="361950"/>
          </a:xfrm>
          <a:prstGeom prst="ellipse">
            <a:avLst/>
          </a:prstGeom>
          <a:solidFill>
            <a:srgbClr val="FFFF00">
              <a:alpha val="14902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C765C5D-F27B-48E2-81C8-6ABFB45B63B7}"/>
              </a:ext>
            </a:extLst>
          </p:cNvPr>
          <p:cNvSpPr/>
          <p:nvPr/>
        </p:nvSpPr>
        <p:spPr>
          <a:xfrm rot="20026438">
            <a:off x="3719680" y="511253"/>
            <a:ext cx="638175" cy="361950"/>
          </a:xfrm>
          <a:prstGeom prst="ellipse">
            <a:avLst/>
          </a:prstGeom>
          <a:solidFill>
            <a:srgbClr val="FFFF00">
              <a:alpha val="14902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3D9A11-7370-400A-9C00-D7ED6F2BF3BA}"/>
              </a:ext>
            </a:extLst>
          </p:cNvPr>
          <p:cNvSpPr/>
          <p:nvPr/>
        </p:nvSpPr>
        <p:spPr>
          <a:xfrm rot="4835431">
            <a:off x="3762860" y="1398341"/>
            <a:ext cx="638175" cy="361950"/>
          </a:xfrm>
          <a:prstGeom prst="ellipse">
            <a:avLst/>
          </a:prstGeom>
          <a:solidFill>
            <a:srgbClr val="FFFF00">
              <a:alpha val="14902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DC7E06-D764-457D-A3CF-D4160595641E}"/>
              </a:ext>
            </a:extLst>
          </p:cNvPr>
          <p:cNvSpPr/>
          <p:nvPr/>
        </p:nvSpPr>
        <p:spPr>
          <a:xfrm rot="13974433">
            <a:off x="6993154" y="348929"/>
            <a:ext cx="638175" cy="361950"/>
          </a:xfrm>
          <a:prstGeom prst="ellipse">
            <a:avLst/>
          </a:prstGeom>
          <a:solidFill>
            <a:srgbClr val="FFFF00">
              <a:alpha val="14902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Line Callout 2 25">
            <a:extLst>
              <a:ext uri="{FF2B5EF4-FFF2-40B4-BE49-F238E27FC236}">
                <a16:creationId xmlns:a16="http://schemas.microsoft.com/office/drawing/2014/main" id="{144F325C-B4E5-4AE7-8E0B-906678D8211D}"/>
              </a:ext>
            </a:extLst>
          </p:cNvPr>
          <p:cNvSpPr/>
          <p:nvPr/>
        </p:nvSpPr>
        <p:spPr>
          <a:xfrm>
            <a:off x="5944533" y="2955224"/>
            <a:ext cx="704850" cy="409575"/>
          </a:xfrm>
          <a:prstGeom prst="borderCallout2">
            <a:avLst>
              <a:gd name="adj1" fmla="val -1750"/>
              <a:gd name="adj2" fmla="val 48373"/>
              <a:gd name="adj3" fmla="val -144041"/>
              <a:gd name="adj4" fmla="val 85735"/>
              <a:gd name="adj5" fmla="val -326560"/>
              <a:gd name="adj6" fmla="val 103552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 B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ine Callout 2 26">
            <a:extLst>
              <a:ext uri="{FF2B5EF4-FFF2-40B4-BE49-F238E27FC236}">
                <a16:creationId xmlns:a16="http://schemas.microsoft.com/office/drawing/2014/main" id="{80B53B74-8D67-477A-AB73-99C9166BA7FF}"/>
              </a:ext>
            </a:extLst>
          </p:cNvPr>
          <p:cNvSpPr/>
          <p:nvPr/>
        </p:nvSpPr>
        <p:spPr>
          <a:xfrm>
            <a:off x="1812539" y="2947506"/>
            <a:ext cx="704850" cy="409575"/>
          </a:xfrm>
          <a:prstGeom prst="borderCallout2">
            <a:avLst>
              <a:gd name="adj1" fmla="val 14099"/>
              <a:gd name="adj2" fmla="val 53579"/>
              <a:gd name="adj3" fmla="val -376169"/>
              <a:gd name="adj4" fmla="val 79779"/>
              <a:gd name="adj5" fmla="val -500978"/>
              <a:gd name="adj6" fmla="val 279628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 E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Callout 2 27">
            <a:extLst>
              <a:ext uri="{FF2B5EF4-FFF2-40B4-BE49-F238E27FC236}">
                <a16:creationId xmlns:a16="http://schemas.microsoft.com/office/drawing/2014/main" id="{4C120D68-3045-48EF-A3F7-6718E92D3F97}"/>
              </a:ext>
            </a:extLst>
          </p:cNvPr>
          <p:cNvSpPr/>
          <p:nvPr/>
        </p:nvSpPr>
        <p:spPr>
          <a:xfrm>
            <a:off x="3549922" y="2955225"/>
            <a:ext cx="704850" cy="409575"/>
          </a:xfrm>
          <a:prstGeom prst="borderCallout2">
            <a:avLst>
              <a:gd name="adj1" fmla="val 145"/>
              <a:gd name="adj2" fmla="val 52978"/>
              <a:gd name="adj3" fmla="val -102094"/>
              <a:gd name="adj4" fmla="val 71621"/>
              <a:gd name="adj5" fmla="val -258946"/>
              <a:gd name="adj6" fmla="val 83733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 D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Callout 2 28">
            <a:extLst>
              <a:ext uri="{FF2B5EF4-FFF2-40B4-BE49-F238E27FC236}">
                <a16:creationId xmlns:a16="http://schemas.microsoft.com/office/drawing/2014/main" id="{FFD930F9-7EA4-4A50-BF54-2548C4902571}"/>
              </a:ext>
            </a:extLst>
          </p:cNvPr>
          <p:cNvSpPr/>
          <p:nvPr/>
        </p:nvSpPr>
        <p:spPr>
          <a:xfrm>
            <a:off x="4763989" y="2947504"/>
            <a:ext cx="704850" cy="409575"/>
          </a:xfrm>
          <a:prstGeom prst="borderCallout2">
            <a:avLst>
              <a:gd name="adj1" fmla="val 2901"/>
              <a:gd name="adj2" fmla="val 48824"/>
              <a:gd name="adj3" fmla="val -90897"/>
              <a:gd name="adj4" fmla="val 61361"/>
              <a:gd name="adj5" fmla="val -177033"/>
              <a:gd name="adj6" fmla="val 70068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 C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ine Callout 2 26">
            <a:extLst>
              <a:ext uri="{FF2B5EF4-FFF2-40B4-BE49-F238E27FC236}">
                <a16:creationId xmlns:a16="http://schemas.microsoft.com/office/drawing/2014/main" id="{C88E307B-05B1-482F-BC06-BB309FE1480A}"/>
              </a:ext>
            </a:extLst>
          </p:cNvPr>
          <p:cNvSpPr/>
          <p:nvPr/>
        </p:nvSpPr>
        <p:spPr>
          <a:xfrm>
            <a:off x="1819876" y="2955225"/>
            <a:ext cx="704850" cy="409575"/>
          </a:xfrm>
          <a:prstGeom prst="borderCallout2">
            <a:avLst>
              <a:gd name="adj1" fmla="val 99542"/>
              <a:gd name="adj2" fmla="val 48774"/>
              <a:gd name="adj3" fmla="val 243986"/>
              <a:gd name="adj4" fmla="val 71771"/>
              <a:gd name="adj5" fmla="val 433389"/>
              <a:gd name="adj6" fmla="val 239589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 E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2AE05C5-C2D5-4228-8B17-A816AAF87F04}"/>
              </a:ext>
            </a:extLst>
          </p:cNvPr>
          <p:cNvSpPr/>
          <p:nvPr/>
        </p:nvSpPr>
        <p:spPr>
          <a:xfrm rot="20026438">
            <a:off x="3453230" y="4516707"/>
            <a:ext cx="638175" cy="361950"/>
          </a:xfrm>
          <a:prstGeom prst="ellipse">
            <a:avLst/>
          </a:prstGeom>
          <a:solidFill>
            <a:srgbClr val="FFFF00">
              <a:alpha val="14902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5369CBC-0EB7-4BB9-A2F7-722124575369}"/>
              </a:ext>
            </a:extLst>
          </p:cNvPr>
          <p:cNvSpPr/>
          <p:nvPr/>
        </p:nvSpPr>
        <p:spPr>
          <a:xfrm rot="4274603">
            <a:off x="3402098" y="5368834"/>
            <a:ext cx="638175" cy="361950"/>
          </a:xfrm>
          <a:prstGeom prst="ellipse">
            <a:avLst/>
          </a:prstGeom>
          <a:solidFill>
            <a:srgbClr val="FFFF00">
              <a:alpha val="14902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9" name="Line Callout 2 27">
            <a:extLst>
              <a:ext uri="{FF2B5EF4-FFF2-40B4-BE49-F238E27FC236}">
                <a16:creationId xmlns:a16="http://schemas.microsoft.com/office/drawing/2014/main" id="{16960DAC-3DAE-4D4D-8DF2-20CBD3C45A61}"/>
              </a:ext>
            </a:extLst>
          </p:cNvPr>
          <p:cNvSpPr/>
          <p:nvPr/>
        </p:nvSpPr>
        <p:spPr>
          <a:xfrm>
            <a:off x="3568771" y="2955224"/>
            <a:ext cx="704850" cy="409575"/>
          </a:xfrm>
          <a:prstGeom prst="borderCallout2">
            <a:avLst>
              <a:gd name="adj1" fmla="val 99370"/>
              <a:gd name="adj2" fmla="val 46572"/>
              <a:gd name="adj3" fmla="val 424349"/>
              <a:gd name="adj4" fmla="val 113263"/>
              <a:gd name="adj5" fmla="val 601002"/>
              <a:gd name="adj6" fmla="val 42091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 D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ABEB04-7BAA-439A-9954-6DABC2D1079F}"/>
              </a:ext>
            </a:extLst>
          </p:cNvPr>
          <p:cNvSpPr/>
          <p:nvPr/>
        </p:nvSpPr>
        <p:spPr>
          <a:xfrm rot="18467614">
            <a:off x="4424449" y="5447755"/>
            <a:ext cx="638175" cy="361950"/>
          </a:xfrm>
          <a:prstGeom prst="ellipse">
            <a:avLst/>
          </a:prstGeom>
          <a:solidFill>
            <a:srgbClr val="FFFF00">
              <a:alpha val="14902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Line Callout 2 28">
            <a:extLst>
              <a:ext uri="{FF2B5EF4-FFF2-40B4-BE49-F238E27FC236}">
                <a16:creationId xmlns:a16="http://schemas.microsoft.com/office/drawing/2014/main" id="{9F97948A-6FE1-490B-BC7C-5EE73AD2A7F5}"/>
              </a:ext>
            </a:extLst>
          </p:cNvPr>
          <p:cNvSpPr/>
          <p:nvPr/>
        </p:nvSpPr>
        <p:spPr>
          <a:xfrm>
            <a:off x="4756652" y="2955224"/>
            <a:ext cx="704850" cy="409575"/>
          </a:xfrm>
          <a:prstGeom prst="borderCallout2">
            <a:avLst>
              <a:gd name="adj1" fmla="val 96613"/>
              <a:gd name="adj2" fmla="val 52028"/>
              <a:gd name="adj3" fmla="val 292221"/>
              <a:gd name="adj4" fmla="val 5304"/>
              <a:gd name="adj5" fmla="val 586447"/>
              <a:gd name="adj6" fmla="val 2800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 C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ine Callout 2 25">
            <a:extLst>
              <a:ext uri="{FF2B5EF4-FFF2-40B4-BE49-F238E27FC236}">
                <a16:creationId xmlns:a16="http://schemas.microsoft.com/office/drawing/2014/main" id="{38A6AB54-4471-4C38-B5DE-58CF0D2C4DD6}"/>
              </a:ext>
            </a:extLst>
          </p:cNvPr>
          <p:cNvSpPr/>
          <p:nvPr/>
        </p:nvSpPr>
        <p:spPr>
          <a:xfrm>
            <a:off x="5937194" y="2955223"/>
            <a:ext cx="704850" cy="409575"/>
          </a:xfrm>
          <a:prstGeom prst="borderCallout2">
            <a:avLst>
              <a:gd name="adj1" fmla="val 102987"/>
              <a:gd name="adj2" fmla="val 49975"/>
              <a:gd name="adj3" fmla="val 261127"/>
              <a:gd name="adj4" fmla="val 12061"/>
              <a:gd name="adj5" fmla="val 390064"/>
              <a:gd name="adj6" fmla="val 9057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 B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28334AC-7C7C-4C3E-A01A-676EE4A5DEA0}"/>
              </a:ext>
            </a:extLst>
          </p:cNvPr>
          <p:cNvSpPr/>
          <p:nvPr/>
        </p:nvSpPr>
        <p:spPr>
          <a:xfrm rot="18393129">
            <a:off x="5742962" y="4577460"/>
            <a:ext cx="638175" cy="361950"/>
          </a:xfrm>
          <a:prstGeom prst="ellipse">
            <a:avLst/>
          </a:prstGeom>
          <a:solidFill>
            <a:srgbClr val="FFFF00">
              <a:alpha val="14902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" name="Line Callout 2 25">
            <a:extLst>
              <a:ext uri="{FF2B5EF4-FFF2-40B4-BE49-F238E27FC236}">
                <a16:creationId xmlns:a16="http://schemas.microsoft.com/office/drawing/2014/main" id="{280AE536-BD6A-45FB-AB72-C018EB8441CB}"/>
              </a:ext>
            </a:extLst>
          </p:cNvPr>
          <p:cNvSpPr/>
          <p:nvPr/>
        </p:nvSpPr>
        <p:spPr>
          <a:xfrm>
            <a:off x="7387986" y="2947504"/>
            <a:ext cx="704850" cy="409575"/>
          </a:xfrm>
          <a:prstGeom prst="borderCallout2">
            <a:avLst>
              <a:gd name="adj1" fmla="val -1750"/>
              <a:gd name="adj2" fmla="val 56381"/>
              <a:gd name="adj3" fmla="val -345247"/>
              <a:gd name="adj4" fmla="val 56905"/>
              <a:gd name="adj5" fmla="val -522253"/>
              <a:gd name="adj6" fmla="val 12261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 A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ine Callout 2 25">
            <a:extLst>
              <a:ext uri="{FF2B5EF4-FFF2-40B4-BE49-F238E27FC236}">
                <a16:creationId xmlns:a16="http://schemas.microsoft.com/office/drawing/2014/main" id="{6638B065-ECEC-4656-8EE1-71CDA94B9340}"/>
              </a:ext>
            </a:extLst>
          </p:cNvPr>
          <p:cNvSpPr/>
          <p:nvPr/>
        </p:nvSpPr>
        <p:spPr>
          <a:xfrm>
            <a:off x="7395321" y="2947503"/>
            <a:ext cx="704850" cy="409575"/>
          </a:xfrm>
          <a:prstGeom prst="borderCallout2">
            <a:avLst>
              <a:gd name="adj1" fmla="val 102987"/>
              <a:gd name="adj2" fmla="val 49975"/>
              <a:gd name="adj3" fmla="val 175683"/>
              <a:gd name="adj4" fmla="val -34385"/>
              <a:gd name="adj5" fmla="val 235714"/>
              <a:gd name="adj6" fmla="val -109462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 </a:t>
            </a:r>
            <a:r>
              <a:rPr lang="en-US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C3B9FB7-7169-4F1D-BBD3-A1D2F7B527AA}"/>
              </a:ext>
            </a:extLst>
          </p:cNvPr>
          <p:cNvSpPr/>
          <p:nvPr/>
        </p:nvSpPr>
        <p:spPr>
          <a:xfrm rot="4017772">
            <a:off x="6150306" y="3843824"/>
            <a:ext cx="638175" cy="361950"/>
          </a:xfrm>
          <a:prstGeom prst="ellipse">
            <a:avLst/>
          </a:prstGeom>
          <a:solidFill>
            <a:srgbClr val="FFFF00">
              <a:alpha val="14902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6B03DA-A2CC-4325-8E00-D0188105E127}"/>
              </a:ext>
            </a:extLst>
          </p:cNvPr>
          <p:cNvSpPr txBox="1"/>
          <p:nvPr/>
        </p:nvSpPr>
        <p:spPr>
          <a:xfrm>
            <a:off x="8126065" y="2625829"/>
            <a:ext cx="4106848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 </a:t>
            </a: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3: </a:t>
            </a: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Aerial view of GCUSD campus </a:t>
            </a: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[2]</a:t>
            </a:r>
            <a:endParaRPr lang="en-US" sz="14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6BF7B3-6166-42EB-8119-39431C1E874C}"/>
              </a:ext>
            </a:extLst>
          </p:cNvPr>
          <p:cNvSpPr txBox="1"/>
          <p:nvPr/>
        </p:nvSpPr>
        <p:spPr>
          <a:xfrm>
            <a:off x="8126065" y="6350608"/>
            <a:ext cx="382424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 </a:t>
            </a: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 </a:t>
            </a: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Topographic map of GCUSD campus [3]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59277" y="6350608"/>
            <a:ext cx="381272" cy="365125"/>
          </a:xfrm>
        </p:spPr>
        <p:txBody>
          <a:bodyPr/>
          <a:lstStyle/>
          <a:p>
            <a:fld id="{81FEFA0A-2F20-4B60-98C6-5FFDA469AA1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7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4212" cy="6858000"/>
          </a:xfrm>
        </p:spPr>
        <p:txBody>
          <a:bodyPr vert="wordArtVert">
            <a:normAutofit/>
          </a:bodyPr>
          <a:lstStyle/>
          <a:p>
            <a:pPr algn="ctr"/>
            <a:r>
              <a:rPr lang="en-US" sz="2800" b="1" dirty="0" smtClean="0"/>
              <a:t>SURVEY RESULTS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514" y="6348412"/>
            <a:ext cx="9601199" cy="381001"/>
          </a:xfrm>
        </p:spPr>
        <p:txBody>
          <a:bodyPr>
            <a:normAutofit/>
          </a:bodyPr>
          <a:lstStyle/>
          <a:p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 </a:t>
            </a: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5: Topographic site map with culverts, channels, and impervious area identified. [3]</a:t>
            </a:r>
            <a:endParaRPr lang="en-US" sz="14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72773" y="6356351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2" y="150011"/>
            <a:ext cx="9448800" cy="61795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66012" y="3011168"/>
            <a:ext cx="19050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Contours : 1 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97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02" y="457200"/>
            <a:ext cx="8235863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FD09F9-2F74-4F6A-8ECC-94204DA8B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32" y="414388"/>
            <a:ext cx="609599" cy="6027437"/>
          </a:xfrm>
        </p:spPr>
        <p:txBody>
          <a:bodyPr vert="wordArtVert">
            <a:normAutofit fontScale="90000"/>
          </a:bodyPr>
          <a:lstStyle/>
          <a:p>
            <a:pPr algn="ctr"/>
            <a:r>
              <a:rPr lang="en-US" sz="2400" b="1" dirty="0"/>
              <a:t>SUB BASIN</a:t>
            </a:r>
            <a:br>
              <a:rPr lang="en-US" sz="2400" b="1" dirty="0"/>
            </a:br>
            <a:r>
              <a:rPr lang="en-US" sz="2400" b="1" dirty="0"/>
              <a:t>DELINEATION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FA63402-8BB1-4BA3-86B8-F3E61834B4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736056"/>
              </p:ext>
            </p:extLst>
          </p:nvPr>
        </p:nvGraphicFramePr>
        <p:xfrm>
          <a:off x="9415039" y="311713"/>
          <a:ext cx="2197945" cy="604851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51183">
                  <a:extLst>
                    <a:ext uri="{9D8B030D-6E8A-4147-A177-3AD203B41FA5}">
                      <a16:colId xmlns:a16="http://schemas.microsoft.com/office/drawing/2014/main" val="3690456090"/>
                    </a:ext>
                  </a:extLst>
                </a:gridCol>
                <a:gridCol w="976865">
                  <a:extLst>
                    <a:ext uri="{9D8B030D-6E8A-4147-A177-3AD203B41FA5}">
                      <a16:colId xmlns:a16="http://schemas.microsoft.com/office/drawing/2014/main" val="2476965686"/>
                    </a:ext>
                  </a:extLst>
                </a:gridCol>
                <a:gridCol w="669897">
                  <a:extLst>
                    <a:ext uri="{9D8B030D-6E8A-4147-A177-3AD203B41FA5}">
                      <a16:colId xmlns:a16="http://schemas.microsoft.com/office/drawing/2014/main" val="48732905"/>
                    </a:ext>
                  </a:extLst>
                </a:gridCol>
              </a:tblGrid>
              <a:tr h="43467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GCUSD Sub Basin Delineation Information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400665"/>
                  </a:ext>
                </a:extLst>
              </a:tr>
              <a:tr h="3726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#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</a:t>
                      </a:r>
                    </a:p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(ft</a:t>
                      </a:r>
                      <a:r>
                        <a:rPr lang="en-US" sz="1200" baseline="300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 (Acres)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7445917"/>
                  </a:ext>
                </a:extLst>
              </a:tr>
              <a:tr h="3726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20872.3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4006813"/>
                  </a:ext>
                </a:extLst>
              </a:tr>
              <a:tr h="3726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11590.6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5686803"/>
                  </a:ext>
                </a:extLst>
              </a:tr>
              <a:tr h="3726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22974.8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7893167"/>
                  </a:ext>
                </a:extLst>
              </a:tr>
              <a:tr h="3726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27568.2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56474139"/>
                  </a:ext>
                </a:extLst>
              </a:tr>
              <a:tr h="3726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26793.6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7586100"/>
                  </a:ext>
                </a:extLst>
              </a:tr>
              <a:tr h="3726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25263.2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6952261"/>
                  </a:ext>
                </a:extLst>
              </a:tr>
              <a:tr h="3726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19199.7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7236202"/>
                  </a:ext>
                </a:extLst>
              </a:tr>
              <a:tr h="3726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15385.3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12654912"/>
                  </a:ext>
                </a:extLst>
              </a:tr>
              <a:tr h="3726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7915.2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643822"/>
                  </a:ext>
                </a:extLst>
              </a:tr>
              <a:tr h="3726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7864.6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0520247"/>
                  </a:ext>
                </a:extLst>
              </a:tr>
              <a:tr h="3726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25224.3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3514230"/>
                  </a:ext>
                </a:extLst>
              </a:tr>
              <a:tr h="3726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39688.8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3577609"/>
                  </a:ext>
                </a:extLst>
              </a:tr>
              <a:tr h="3726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41448.9</a:t>
                      </a:r>
                      <a:endParaRPr lang="en-US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1424701"/>
                  </a:ext>
                </a:extLst>
              </a:tr>
              <a:tr h="3726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291789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6.7</a:t>
                      </a:r>
                      <a:endParaRPr lang="en-US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2927278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141351" y="6400800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95131" y="6155593"/>
            <a:ext cx="814622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 </a:t>
            </a: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6: </a:t>
            </a: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Watershed </a:t>
            </a: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delineation </a:t>
            </a: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GCUSD </a:t>
            </a: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campus with concentration points. </a:t>
            </a: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[3]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94812" y="50310"/>
            <a:ext cx="27432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1: Areas of Sub Basins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3012" y="4114800"/>
            <a:ext cx="19050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Contours : 1 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21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B7E9A2-B376-4317-9E73-6A7E8D8895B2}"/>
              </a:ext>
            </a:extLst>
          </p:cNvPr>
          <p:cNvSpPr txBox="1">
            <a:spLocks/>
          </p:cNvSpPr>
          <p:nvPr/>
        </p:nvSpPr>
        <p:spPr>
          <a:xfrm>
            <a:off x="123031" y="304800"/>
            <a:ext cx="609599" cy="6248400"/>
          </a:xfrm>
          <a:prstGeom prst="rect">
            <a:avLst/>
          </a:prstGeom>
        </p:spPr>
        <p:txBody>
          <a:bodyPr vert="wordArtVert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RATIONAL METHOD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2F02C33-80C4-481C-804D-14AA42B56A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639697"/>
              </p:ext>
            </p:extLst>
          </p:nvPr>
        </p:nvGraphicFramePr>
        <p:xfrm>
          <a:off x="1473992" y="1043090"/>
          <a:ext cx="3754439" cy="47718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98521">
                  <a:extLst>
                    <a:ext uri="{9D8B030D-6E8A-4147-A177-3AD203B41FA5}">
                      <a16:colId xmlns:a16="http://schemas.microsoft.com/office/drawing/2014/main" val="1296076492"/>
                    </a:ext>
                  </a:extLst>
                </a:gridCol>
                <a:gridCol w="2055918">
                  <a:extLst>
                    <a:ext uri="{9D8B030D-6E8A-4147-A177-3AD203B41FA5}">
                      <a16:colId xmlns:a16="http://schemas.microsoft.com/office/drawing/2014/main" val="2828982577"/>
                    </a:ext>
                  </a:extLst>
                </a:gridCol>
              </a:tblGrid>
              <a:tr h="64373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Weighted Runoff Coefficients</a:t>
                      </a:r>
                      <a:endParaRPr lang="en-US" sz="16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4410752"/>
                  </a:ext>
                </a:extLst>
              </a:tr>
              <a:tr h="294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Sub-Basin</a:t>
                      </a:r>
                      <a:endParaRPr lang="en-US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600" b="1" baseline="-250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</a:t>
                      </a:r>
                      <a:endParaRPr lang="en-US" sz="1400" b="1" baseline="-25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19483985"/>
                  </a:ext>
                </a:extLst>
              </a:tr>
              <a:tr h="294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0.345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96500887"/>
                  </a:ext>
                </a:extLst>
              </a:tr>
              <a:tr h="294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0.364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09486141"/>
                  </a:ext>
                </a:extLst>
              </a:tr>
              <a:tr h="294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0.338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48873256"/>
                  </a:ext>
                </a:extLst>
              </a:tr>
              <a:tr h="294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0.574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29608265"/>
                  </a:ext>
                </a:extLst>
              </a:tr>
              <a:tr h="294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0.145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64191255"/>
                  </a:ext>
                </a:extLst>
              </a:tr>
              <a:tr h="294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0.444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09961994"/>
                  </a:ext>
                </a:extLst>
              </a:tr>
              <a:tr h="294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0.302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83900344"/>
                  </a:ext>
                </a:extLst>
              </a:tr>
              <a:tr h="294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0.618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11725750"/>
                  </a:ext>
                </a:extLst>
              </a:tr>
              <a:tr h="294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0.339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75731817"/>
                  </a:ext>
                </a:extLst>
              </a:tr>
              <a:tr h="294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0.401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69022387"/>
                  </a:ext>
                </a:extLst>
              </a:tr>
              <a:tr h="294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0.760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91636892"/>
                  </a:ext>
                </a:extLst>
              </a:tr>
              <a:tr h="294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0.113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1211671"/>
                  </a:ext>
                </a:extLst>
              </a:tr>
              <a:tr h="294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0.112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0923760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B81CFFA-B75D-4AF0-8DED-2ACD95E038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819602"/>
              </p:ext>
            </p:extLst>
          </p:nvPr>
        </p:nvGraphicFramePr>
        <p:xfrm>
          <a:off x="5561011" y="1226679"/>
          <a:ext cx="6292235" cy="186024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90801">
                  <a:extLst>
                    <a:ext uri="{9D8B030D-6E8A-4147-A177-3AD203B41FA5}">
                      <a16:colId xmlns:a16="http://schemas.microsoft.com/office/drawing/2014/main" val="1670108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540219358"/>
                    </a:ext>
                  </a:extLst>
                </a:gridCol>
                <a:gridCol w="1551026">
                  <a:extLst>
                    <a:ext uri="{9D8B030D-6E8A-4147-A177-3AD203B41FA5}">
                      <a16:colId xmlns:a16="http://schemas.microsoft.com/office/drawing/2014/main" val="544919628"/>
                    </a:ext>
                  </a:extLst>
                </a:gridCol>
                <a:gridCol w="1236008">
                  <a:extLst>
                    <a:ext uri="{9D8B030D-6E8A-4147-A177-3AD203B41FA5}">
                      <a16:colId xmlns:a16="http://schemas.microsoft.com/office/drawing/2014/main" val="2251953063"/>
                    </a:ext>
                  </a:extLst>
                </a:gridCol>
              </a:tblGrid>
              <a:tr h="427668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Hydrological Parameters</a:t>
                      </a:r>
                      <a:endParaRPr lang="en-US" sz="16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360235"/>
                  </a:ext>
                </a:extLst>
              </a:tr>
              <a:tr h="45008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Factor</a:t>
                      </a:r>
                      <a:endParaRPr lang="en-US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Variable</a:t>
                      </a:r>
                      <a:endParaRPr lang="en-US" sz="1600" b="1" kern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Average Recurrence Interval</a:t>
                      </a:r>
                      <a:endParaRPr lang="en-US" sz="1400" b="1" kern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312276"/>
                  </a:ext>
                </a:extLst>
              </a:tr>
              <a:tr h="3772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 Years </a:t>
                      </a:r>
                      <a:endParaRPr lang="en-US" sz="1400" b="1" kern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 Years </a:t>
                      </a:r>
                      <a:endParaRPr lang="en-US" sz="1400" b="1" kern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2829099"/>
                  </a:ext>
                </a:extLst>
              </a:tr>
              <a:tr h="3026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Antecedent Precipitation Factor</a:t>
                      </a:r>
                      <a:endParaRPr lang="en-US" sz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800" kern="1200" baseline="-250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endParaRPr lang="en-US" sz="1800" b="1" i="1" kern="1200" baseline="-25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40894014"/>
                  </a:ext>
                </a:extLst>
              </a:tr>
              <a:tr h="3026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Rainfall Intensity (10 min)</a:t>
                      </a:r>
                      <a:endParaRPr lang="en-US" sz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endParaRPr lang="en-US" sz="1800" b="1" i="1" kern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1.16 in 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1.43 in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811372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448467B-4372-48F9-BE95-8007963C4B14}"/>
                  </a:ext>
                </a:extLst>
              </p:cNvPr>
              <p:cNvSpPr/>
              <p:nvPr/>
            </p:nvSpPr>
            <p:spPr>
              <a:xfrm>
                <a:off x="6094412" y="3744744"/>
                <a:ext cx="4059238" cy="631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en-US" sz="3200" b="0" i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lang="en-US" sz="3200" b="0" i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sz="32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sz="3200" b="0" i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2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3200" b="0" i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2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US" sz="3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448467B-4372-48F9-BE95-8007963C4B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4412" y="3744744"/>
                <a:ext cx="4059238" cy="6313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C17325E7-D6DD-423A-8ADC-0133B2A49DE6}"/>
              </a:ext>
            </a:extLst>
          </p:cNvPr>
          <p:cNvSpPr/>
          <p:nvPr/>
        </p:nvSpPr>
        <p:spPr>
          <a:xfrm>
            <a:off x="6704012" y="4691830"/>
            <a:ext cx="6092825" cy="15347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Where 	Q = Volumetric Discharge (cfs)</a:t>
            </a:r>
            <a:endParaRPr lang="en-US" sz="1600" dirty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5000"/>
              </a:lnSpc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C</a:t>
            </a:r>
            <a:r>
              <a:rPr lang="en-US" baseline="-2500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Antecedent Precipitation Factor</a:t>
            </a:r>
            <a:endParaRPr lang="en-US" sz="1600" dirty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5000"/>
              </a:lnSpc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C</a:t>
            </a:r>
            <a:r>
              <a:rPr lang="en-US" baseline="-25000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Weighted Runoff Coefficient</a:t>
            </a:r>
            <a:endParaRPr lang="en-US" sz="1600" dirty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5000"/>
              </a:lnSpc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I = Rainfall Intensity (in/hr)</a:t>
            </a:r>
            <a:endParaRPr lang="en-US" sz="1600" dirty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5000"/>
              </a:lnSpc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A = Sub-Basin Area (acres)</a:t>
            </a:r>
            <a:endParaRPr lang="en-US" sz="1600" dirty="0">
              <a:solidFill>
                <a:schemeClr val="tx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196870" y="6370637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853246" y="2514600"/>
            <a:ext cx="356188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/>
              <a:t>[4]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53246" y="2828397"/>
            <a:ext cx="356188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/>
              <a:t>[5]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93812" y="727395"/>
            <a:ext cx="462042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2: Weighted coefficients for GCUSD campus sub basins.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14233" y="947818"/>
            <a:ext cx="57912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3: Summary of parameters used for hydrological analysis.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99212" y="3555086"/>
            <a:ext cx="31242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Equation 1: Modified Rational Method [4]</a:t>
            </a:r>
          </a:p>
        </p:txBody>
      </p:sp>
    </p:spTree>
    <p:extLst>
      <p:ext uri="{BB962C8B-B14F-4D97-AF65-F5344CB8AC3E}">
        <p14:creationId xmlns:p14="http://schemas.microsoft.com/office/powerpoint/2010/main" val="68390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608" y="1547707"/>
            <a:ext cx="7162580" cy="468436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E0DF2D0-7AC7-49B3-82D8-D8C7B689E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" y="304800"/>
            <a:ext cx="609599" cy="6248400"/>
          </a:xfrm>
        </p:spPr>
        <p:txBody>
          <a:bodyPr vert="wordArtVert">
            <a:normAutofit/>
          </a:bodyPr>
          <a:lstStyle/>
          <a:p>
            <a:pPr algn="ctr"/>
            <a:r>
              <a:rPr lang="en-US" sz="2400" b="1" dirty="0">
                <a:cs typeface="Calibri" panose="020F0502020204030204" pitchFamily="34" charset="0"/>
              </a:rPr>
              <a:t>HYDROLOGY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42412" y="6394591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5799" y="380715"/>
            <a:ext cx="38862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4: </a:t>
            </a: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of sub-basin hydrology analysis. </a:t>
            </a:r>
            <a:endParaRPr lang="en-US" sz="14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369007"/>
              </p:ext>
            </p:extLst>
          </p:nvPr>
        </p:nvGraphicFramePr>
        <p:xfrm>
          <a:off x="822846" y="4886085"/>
          <a:ext cx="3352802" cy="18493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80566">
                  <a:extLst>
                    <a:ext uri="{9D8B030D-6E8A-4147-A177-3AD203B41FA5}">
                      <a16:colId xmlns:a16="http://schemas.microsoft.com/office/drawing/2014/main" val="49176216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198550708"/>
                    </a:ext>
                  </a:extLst>
                </a:gridCol>
                <a:gridCol w="1053036">
                  <a:extLst>
                    <a:ext uri="{9D8B030D-6E8A-4147-A177-3AD203B41FA5}">
                      <a16:colId xmlns:a16="http://schemas.microsoft.com/office/drawing/2014/main" val="2937451598"/>
                    </a:ext>
                  </a:extLst>
                </a:gridCol>
              </a:tblGrid>
              <a:tr h="260795">
                <a:tc rowSpan="2"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Problem Area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r>
                        <a:rPr lang="en-US" sz="14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Q (cfs)</a:t>
                      </a:r>
                      <a:endParaRPr 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1622671"/>
                  </a:ext>
                </a:extLst>
              </a:tr>
              <a:tr h="260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 yr</a:t>
                      </a:r>
                      <a:endParaRPr lang="en-US" sz="1400" b="1" kern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50 yr</a:t>
                      </a:r>
                      <a:endParaRPr lang="en-US" sz="1400" b="1" kern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1524191"/>
                  </a:ext>
                </a:extLst>
              </a:tr>
              <a:tr h="24451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8.8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0029565"/>
                  </a:ext>
                </a:extLst>
              </a:tr>
              <a:tr h="232867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5.4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7.2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6439939"/>
                  </a:ext>
                </a:extLst>
              </a:tr>
              <a:tr h="232867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3.9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94964133"/>
                  </a:ext>
                </a:extLst>
              </a:tr>
              <a:tr h="232867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7428976"/>
                  </a:ext>
                </a:extLst>
              </a:tr>
              <a:tr h="244510"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3.5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44797457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90450" y="4571549"/>
            <a:ext cx="412621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5: </a:t>
            </a: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of problem area hydrology analysis.</a:t>
            </a:r>
            <a:endParaRPr lang="en-US" sz="16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918980"/>
              </p:ext>
            </p:extLst>
          </p:nvPr>
        </p:nvGraphicFramePr>
        <p:xfrm>
          <a:off x="822846" y="685800"/>
          <a:ext cx="3721960" cy="3561811"/>
        </p:xfrm>
        <a:graphic>
          <a:graphicData uri="http://schemas.openxmlformats.org/drawingml/2006/table">
            <a:tbl>
              <a:tblPr/>
              <a:tblGrid>
                <a:gridCol w="928166">
                  <a:extLst>
                    <a:ext uri="{9D8B030D-6E8A-4147-A177-3AD203B41FA5}">
                      <a16:colId xmlns:a16="http://schemas.microsoft.com/office/drawing/2014/main" val="149049839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84985034"/>
                    </a:ext>
                  </a:extLst>
                </a:gridCol>
                <a:gridCol w="543010">
                  <a:extLst>
                    <a:ext uri="{9D8B030D-6E8A-4147-A177-3AD203B41FA5}">
                      <a16:colId xmlns:a16="http://schemas.microsoft.com/office/drawing/2014/main" val="3789917720"/>
                    </a:ext>
                  </a:extLst>
                </a:gridCol>
                <a:gridCol w="744392">
                  <a:extLst>
                    <a:ext uri="{9D8B030D-6E8A-4147-A177-3AD203B41FA5}">
                      <a16:colId xmlns:a16="http://schemas.microsoft.com/office/drawing/2014/main" val="1640992392"/>
                    </a:ext>
                  </a:extLst>
                </a:gridCol>
                <a:gridCol w="744392">
                  <a:extLst>
                    <a:ext uri="{9D8B030D-6E8A-4147-A177-3AD203B41FA5}">
                      <a16:colId xmlns:a16="http://schemas.microsoft.com/office/drawing/2014/main" val="2158661372"/>
                    </a:ext>
                  </a:extLst>
                </a:gridCol>
              </a:tblGrid>
              <a:tr h="27238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Sub-Basin Hydrology Summary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549202"/>
                  </a:ext>
                </a:extLst>
              </a:tr>
              <a:tr h="2179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Sub-Basin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(acres)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lang="en-US" sz="14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 (cfs)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44551"/>
                  </a:ext>
                </a:extLst>
              </a:tr>
              <a:tr h="2179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25yr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50yr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036465"/>
                  </a:ext>
                </a:extLst>
              </a:tr>
              <a:tr h="21790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1361446"/>
                  </a:ext>
                </a:extLst>
              </a:tr>
              <a:tr h="21790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282815"/>
                  </a:ext>
                </a:extLst>
              </a:tr>
              <a:tr h="21790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9920948"/>
                  </a:ext>
                </a:extLst>
              </a:tr>
              <a:tr h="21790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1476071"/>
                  </a:ext>
                </a:extLst>
              </a:tr>
              <a:tr h="21790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425500"/>
                  </a:ext>
                </a:extLst>
              </a:tr>
              <a:tr h="21790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069267"/>
                  </a:ext>
                </a:extLst>
              </a:tr>
              <a:tr h="21790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3214946"/>
                  </a:ext>
                </a:extLst>
              </a:tr>
              <a:tr h="21790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2554584"/>
                  </a:ext>
                </a:extLst>
              </a:tr>
              <a:tr h="21790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520084"/>
                  </a:ext>
                </a:extLst>
              </a:tr>
              <a:tr h="21790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9198564"/>
                  </a:ext>
                </a:extLst>
              </a:tr>
              <a:tr h="21790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1033789"/>
                  </a:ext>
                </a:extLst>
              </a:tr>
              <a:tr h="21790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2109609"/>
                  </a:ext>
                </a:extLst>
              </a:tr>
              <a:tr h="2288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5011794"/>
                  </a:ext>
                </a:extLst>
              </a:tr>
            </a:tbl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82AE05C5-C2D5-4228-8B17-A816AAF87F04}"/>
              </a:ext>
            </a:extLst>
          </p:cNvPr>
          <p:cNvSpPr/>
          <p:nvPr/>
        </p:nvSpPr>
        <p:spPr>
          <a:xfrm rot="20026438">
            <a:off x="6002979" y="2685925"/>
            <a:ext cx="638175" cy="361950"/>
          </a:xfrm>
          <a:prstGeom prst="ellipse">
            <a:avLst/>
          </a:prstGeom>
          <a:solidFill>
            <a:srgbClr val="FFFF00">
              <a:alpha val="14902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5369CBC-0EB7-4BB9-A2F7-722124575369}"/>
              </a:ext>
            </a:extLst>
          </p:cNvPr>
          <p:cNvSpPr/>
          <p:nvPr/>
        </p:nvSpPr>
        <p:spPr>
          <a:xfrm rot="4274603">
            <a:off x="6038390" y="3565123"/>
            <a:ext cx="638175" cy="361950"/>
          </a:xfrm>
          <a:prstGeom prst="ellipse">
            <a:avLst/>
          </a:prstGeom>
          <a:solidFill>
            <a:srgbClr val="FFFF00">
              <a:alpha val="14902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BABEB04-7BAA-439A-9954-6DABC2D1079F}"/>
              </a:ext>
            </a:extLst>
          </p:cNvPr>
          <p:cNvSpPr/>
          <p:nvPr/>
        </p:nvSpPr>
        <p:spPr>
          <a:xfrm rot="18467614">
            <a:off x="7028277" y="3459055"/>
            <a:ext cx="638175" cy="361950"/>
          </a:xfrm>
          <a:prstGeom prst="ellipse">
            <a:avLst/>
          </a:prstGeom>
          <a:solidFill>
            <a:srgbClr val="FFFF00">
              <a:alpha val="14902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28334AC-7C7C-4C3E-A01A-676EE4A5DEA0}"/>
              </a:ext>
            </a:extLst>
          </p:cNvPr>
          <p:cNvSpPr/>
          <p:nvPr/>
        </p:nvSpPr>
        <p:spPr>
          <a:xfrm rot="18393129">
            <a:off x="8069698" y="2769782"/>
            <a:ext cx="638175" cy="361950"/>
          </a:xfrm>
          <a:prstGeom prst="ellipse">
            <a:avLst/>
          </a:prstGeom>
          <a:solidFill>
            <a:srgbClr val="FFFF00">
              <a:alpha val="14902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Line Callout 2 26">
            <a:extLst>
              <a:ext uri="{FF2B5EF4-FFF2-40B4-BE49-F238E27FC236}">
                <a16:creationId xmlns:a16="http://schemas.microsoft.com/office/drawing/2014/main" id="{C88E307B-05B1-482F-BC06-BB309FE1480A}"/>
              </a:ext>
            </a:extLst>
          </p:cNvPr>
          <p:cNvSpPr/>
          <p:nvPr/>
        </p:nvSpPr>
        <p:spPr>
          <a:xfrm>
            <a:off x="5349948" y="691651"/>
            <a:ext cx="704850" cy="409576"/>
          </a:xfrm>
          <a:prstGeom prst="borderCallout2">
            <a:avLst>
              <a:gd name="adj1" fmla="val 101669"/>
              <a:gd name="adj2" fmla="val 50010"/>
              <a:gd name="adj3" fmla="val 352424"/>
              <a:gd name="adj4" fmla="val 55709"/>
              <a:gd name="adj5" fmla="val 511083"/>
              <a:gd name="adj6" fmla="val 110861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 E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ine Callout 2 27">
            <a:extLst>
              <a:ext uri="{FF2B5EF4-FFF2-40B4-BE49-F238E27FC236}">
                <a16:creationId xmlns:a16="http://schemas.microsoft.com/office/drawing/2014/main" id="{16960DAC-3DAE-4D4D-8DF2-20CBD3C45A61}"/>
              </a:ext>
            </a:extLst>
          </p:cNvPr>
          <p:cNvSpPr/>
          <p:nvPr/>
        </p:nvSpPr>
        <p:spPr>
          <a:xfrm>
            <a:off x="6250940" y="682479"/>
            <a:ext cx="704850" cy="409575"/>
          </a:xfrm>
          <a:prstGeom prst="borderCallout2">
            <a:avLst>
              <a:gd name="adj1" fmla="val 99370"/>
              <a:gd name="adj2" fmla="val 46572"/>
              <a:gd name="adj3" fmla="val 413718"/>
              <a:gd name="adj4" fmla="val 67549"/>
              <a:gd name="adj5" fmla="val 686569"/>
              <a:gd name="adj6" fmla="val 25127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 D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ine Callout 2 28">
            <a:extLst>
              <a:ext uri="{FF2B5EF4-FFF2-40B4-BE49-F238E27FC236}">
                <a16:creationId xmlns:a16="http://schemas.microsoft.com/office/drawing/2014/main" id="{9F97948A-6FE1-490B-BC7C-5EE73AD2A7F5}"/>
              </a:ext>
            </a:extLst>
          </p:cNvPr>
          <p:cNvSpPr/>
          <p:nvPr/>
        </p:nvSpPr>
        <p:spPr>
          <a:xfrm>
            <a:off x="7485462" y="677562"/>
            <a:ext cx="704850" cy="409575"/>
          </a:xfrm>
          <a:prstGeom prst="borderCallout2">
            <a:avLst>
              <a:gd name="adj1" fmla="val 96613"/>
              <a:gd name="adj2" fmla="val 52028"/>
              <a:gd name="adj3" fmla="val 347503"/>
              <a:gd name="adj4" fmla="val -9522"/>
              <a:gd name="adj5" fmla="val 652360"/>
              <a:gd name="adj6" fmla="val -3378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 C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ine Callout 2 25">
            <a:extLst>
              <a:ext uri="{FF2B5EF4-FFF2-40B4-BE49-F238E27FC236}">
                <a16:creationId xmlns:a16="http://schemas.microsoft.com/office/drawing/2014/main" id="{38A6AB54-4471-4C38-B5DE-58CF0D2C4DD6}"/>
              </a:ext>
            </a:extLst>
          </p:cNvPr>
          <p:cNvSpPr/>
          <p:nvPr/>
        </p:nvSpPr>
        <p:spPr>
          <a:xfrm>
            <a:off x="8589449" y="684607"/>
            <a:ext cx="704850" cy="409575"/>
          </a:xfrm>
          <a:prstGeom prst="borderCallout2">
            <a:avLst>
              <a:gd name="adj1" fmla="val 102987"/>
              <a:gd name="adj2" fmla="val 49975"/>
              <a:gd name="adj3" fmla="val 176077"/>
              <a:gd name="adj4" fmla="val -31182"/>
              <a:gd name="adj5" fmla="val 500629"/>
              <a:gd name="adj6" fmla="val -35422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 B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ine Callout 2 25">
            <a:extLst>
              <a:ext uri="{FF2B5EF4-FFF2-40B4-BE49-F238E27FC236}">
                <a16:creationId xmlns:a16="http://schemas.microsoft.com/office/drawing/2014/main" id="{6638B065-ECEC-4656-8EE1-71CDA94B9340}"/>
              </a:ext>
            </a:extLst>
          </p:cNvPr>
          <p:cNvSpPr/>
          <p:nvPr/>
        </p:nvSpPr>
        <p:spPr>
          <a:xfrm>
            <a:off x="9823971" y="679936"/>
            <a:ext cx="704850" cy="409575"/>
          </a:xfrm>
          <a:prstGeom prst="borderCallout2">
            <a:avLst>
              <a:gd name="adj1" fmla="val 102987"/>
              <a:gd name="adj2" fmla="val 49975"/>
              <a:gd name="adj3" fmla="val 260733"/>
              <a:gd name="adj4" fmla="val -19559"/>
              <a:gd name="adj5" fmla="val 391677"/>
              <a:gd name="adj6" fmla="val -136743"/>
            </a:avLst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381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 </a:t>
            </a:r>
            <a:r>
              <a:rPr lang="en-US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C3B9FB7-7169-4F1D-BBD3-A1D2F7B527AA}"/>
              </a:ext>
            </a:extLst>
          </p:cNvPr>
          <p:cNvSpPr/>
          <p:nvPr/>
        </p:nvSpPr>
        <p:spPr>
          <a:xfrm rot="4017772">
            <a:off x="8361107" y="2182434"/>
            <a:ext cx="638175" cy="361950"/>
          </a:xfrm>
          <a:prstGeom prst="ellipse">
            <a:avLst/>
          </a:prstGeom>
          <a:solidFill>
            <a:srgbClr val="FFFF00">
              <a:alpha val="14902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450658" y="6205661"/>
            <a:ext cx="718852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 7: Problem area location with sub-basin data. [3]</a:t>
            </a:r>
            <a:endParaRPr lang="en-US" sz="16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27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93812" y="6538913"/>
            <a:ext cx="718852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 8: Location of cross sections for Problem Area </a:t>
            </a: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and B. </a:t>
            </a:r>
            <a:r>
              <a:rPr lang="en-US" sz="14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[3]</a:t>
            </a:r>
            <a:endParaRPr lang="en-US" sz="16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0DF2D0-7AC7-49B3-82D8-D8C7B689E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0"/>
            <a:ext cx="609599" cy="6858000"/>
          </a:xfrm>
        </p:spPr>
        <p:txBody>
          <a:bodyPr vert="wordArtVert">
            <a:normAutofit fontScale="90000"/>
          </a:bodyPr>
          <a:lstStyle/>
          <a:p>
            <a:pPr algn="ctr"/>
            <a:r>
              <a:rPr lang="en-US" sz="2400" b="1" dirty="0" smtClean="0">
                <a:cs typeface="Calibri" panose="020F0502020204030204" pitchFamily="34" charset="0"/>
              </a:rPr>
              <a:t>PROBLEM </a:t>
            </a:r>
            <a:r>
              <a:rPr lang="en-US" sz="2400" b="1" dirty="0" smtClean="0">
                <a:cs typeface="Calibri" panose="020F0502020204030204" pitchFamily="34" charset="0"/>
              </a:rPr>
              <a:t>AREA</a:t>
            </a:r>
            <a:br>
              <a:rPr lang="en-US" sz="2400" b="1" dirty="0" smtClean="0">
                <a:cs typeface="Calibri" panose="020F0502020204030204" pitchFamily="34" charset="0"/>
              </a:rPr>
            </a:br>
            <a:r>
              <a:rPr lang="en-US" sz="2400" b="1" dirty="0" smtClean="0">
                <a:cs typeface="Calibri" panose="020F0502020204030204" pitchFamily="34" charset="0"/>
              </a:rPr>
              <a:t>CROSS SECTIONS</a:t>
            </a:r>
            <a:endParaRPr lang="en-US" sz="2400" b="1" dirty="0"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926" y="145671"/>
            <a:ext cx="9613357" cy="638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9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206309" y="621303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59204" y="3121671"/>
            <a:ext cx="5202608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 </a:t>
            </a:r>
            <a:r>
              <a:rPr lang="en-US" sz="11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10: </a:t>
            </a: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FlowMaster cross section for </a:t>
            </a:r>
            <a:r>
              <a:rPr lang="en-US" sz="11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right upstream of Problem </a:t>
            </a: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 A </a:t>
            </a:r>
            <a:r>
              <a:rPr lang="en-US" sz="11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channel [6</a:t>
            </a: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47261"/>
            <a:ext cx="4903295" cy="309603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AFF5A49-E7C1-48B4-AA7F-AB0D8B3C7995}"/>
              </a:ext>
            </a:extLst>
          </p:cNvPr>
          <p:cNvSpPr txBox="1">
            <a:spLocks/>
          </p:cNvSpPr>
          <p:nvPr/>
        </p:nvSpPr>
        <p:spPr>
          <a:xfrm>
            <a:off x="-56782" y="10028"/>
            <a:ext cx="686430" cy="6858000"/>
          </a:xfrm>
          <a:prstGeom prst="rect">
            <a:avLst/>
          </a:prstGeom>
        </p:spPr>
        <p:txBody>
          <a:bodyPr vert="wordArtVert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/>
              <a:t>EXISTING </a:t>
            </a:r>
            <a:r>
              <a:rPr lang="en-US" sz="2400" b="1" dirty="0" smtClean="0"/>
              <a:t>CHANNEL</a:t>
            </a:r>
          </a:p>
          <a:p>
            <a:pPr algn="ctr"/>
            <a:r>
              <a:rPr lang="en-US" sz="2400" b="1" dirty="0" smtClean="0"/>
              <a:t>HYDRAULICS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879038"/>
              </p:ext>
            </p:extLst>
          </p:nvPr>
        </p:nvGraphicFramePr>
        <p:xfrm>
          <a:off x="776833" y="4149666"/>
          <a:ext cx="5850979" cy="2555934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964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89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Cross Section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Velocity (ft/s)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Flow Type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Depth</a:t>
                      </a:r>
                      <a:r>
                        <a:rPr lang="en-US" sz="1600" baseline="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to Floodplain </a:t>
                      </a:r>
                      <a:r>
                        <a:rPr lang="en-US" sz="160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(</a:t>
                      </a:r>
                      <a:r>
                        <a:rPr lang="en-US" sz="1600" dirty="0" err="1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ft</a:t>
                      </a:r>
                      <a:r>
                        <a:rPr lang="en-US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40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Left-hand channel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5.20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Supercritical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0.05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4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Right-hand channel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4.83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Supercritical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0.08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4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Combined </a:t>
                      </a:r>
                      <a:r>
                        <a:rPr lang="en-US" sz="1600" dirty="0" smtClean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section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7.63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Supercritical</a:t>
                      </a:r>
                      <a:endParaRPr lang="en-US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charset="0"/>
                          <a:ea typeface="Calibri" charset="0"/>
                          <a:cs typeface="Times New Roman" charset="0"/>
                        </a:rPr>
                        <a:t>0.2</a:t>
                      </a:r>
                      <a:endParaRPr lang="en-US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70012" y="3721042"/>
            <a:ext cx="1218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802" y="57513"/>
            <a:ext cx="4919777" cy="30608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802" y="3387938"/>
            <a:ext cx="4874222" cy="31655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4896" y="3143295"/>
            <a:ext cx="60543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 9</a:t>
            </a:r>
            <a:r>
              <a:rPr lang="en-US" sz="11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1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FlowMaster</a:t>
            </a: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cross section </a:t>
            </a:r>
            <a:r>
              <a:rPr lang="en-US" sz="11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left upstream of </a:t>
            </a: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 Area A channel 50 year recurrence [6] 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59204" y="6534834"/>
            <a:ext cx="5429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 </a:t>
            </a:r>
            <a:r>
              <a:rPr lang="en-US" sz="11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11: </a:t>
            </a:r>
            <a:r>
              <a:rPr lang="en-US" sz="11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FlowMaster</a:t>
            </a: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cross section </a:t>
            </a:r>
            <a:r>
              <a:rPr lang="en-US" sz="110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combined downstream section of </a:t>
            </a: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 Area A channel 50 year recurrence [6] 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91094" y="3909773"/>
            <a:ext cx="6265409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</a:t>
            </a: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6: </a:t>
            </a: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of </a:t>
            </a: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results of problem Area </a:t>
            </a: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1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cross sections</a:t>
            </a:r>
            <a:endParaRPr lang="en-US" sz="11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02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renity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TF02801109.potx" id="{B47C65E8-9F73-4C4F-A3C2-84725F71438E}" vid="{CFC30A9F-F7E5-41F4-B6B7-D2E5B79E3BFB}"/>
    </a:ext>
  </a:extLst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49165-F638-412C-8E0A-DFB7045CA2E0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4873beb7-5857-4685-be1f-d57550cc96cc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Serenity nature presentation (widescreen)</Template>
  <TotalTime>1693</TotalTime>
  <Words>1986</Words>
  <Application>Microsoft Office PowerPoint</Application>
  <PresentationFormat>Custom</PresentationFormat>
  <Paragraphs>921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Cambria Math</vt:lpstr>
      <vt:lpstr>Euphemia</vt:lpstr>
      <vt:lpstr>Times New Roman</vt:lpstr>
      <vt:lpstr>Wingdings</vt:lpstr>
      <vt:lpstr>Serenity 16x9</vt:lpstr>
      <vt:lpstr>GRAND CANYON UNIFIED SCHOOL DISTRICT MASTER DRAINAGE PLAN</vt:lpstr>
      <vt:lpstr>PowerPoint Presentation</vt:lpstr>
      <vt:lpstr>INTRODUCTION</vt:lpstr>
      <vt:lpstr>SURVEY RESULTS</vt:lpstr>
      <vt:lpstr>SUB BASIN DELINEATION</vt:lpstr>
      <vt:lpstr>PowerPoint Presentation</vt:lpstr>
      <vt:lpstr>HYDROLOGY</vt:lpstr>
      <vt:lpstr>PROBLEM AREA CROSS SECTIONS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SCHEDULE</vt:lpstr>
      <vt:lpstr>TASKS AND STAFFING</vt:lpstr>
      <vt:lpstr>COST OF SERVICES</vt:lpstr>
      <vt:lpstr>COST OF materials</vt:lpstr>
      <vt:lpstr>COST OF SERVICES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GRAND CANYON UNIFIED SCHOOL DISTRICT MASTER DRAINAGE PLAN</dc:title>
  <dc:creator>Jason William MacDonald</dc:creator>
  <cp:lastModifiedBy>Sean Michael Heckmann</cp:lastModifiedBy>
  <cp:revision>153</cp:revision>
  <dcterms:created xsi:type="dcterms:W3CDTF">2018-10-30T09:06:08Z</dcterms:created>
  <dcterms:modified xsi:type="dcterms:W3CDTF">2018-12-07T01:48:07Z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